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9" r:id="rId13"/>
    <p:sldId id="271" r:id="rId14"/>
    <p:sldId id="273" r:id="rId15"/>
    <p:sldId id="275" r:id="rId16"/>
    <p:sldId id="276" r:id="rId17"/>
    <p:sldId id="277" r:id="rId18"/>
    <p:sldId id="278" r:id="rId19"/>
    <p:sldId id="280" r:id="rId20"/>
    <p:sldId id="281" r:id="rId21"/>
    <p:sldId id="282"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C5F0"/>
    <a:srgbClr val="008CB4"/>
    <a:srgbClr val="2B2E70"/>
    <a:srgbClr val="3A8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1332"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68F0BF9E-A25F-47A4-B0B9-C0B6BA0B71A3}" type="datetimeFigureOut">
              <a:rPr lang="fr-FR" smtClean="0"/>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384394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F0BF9E-A25F-47A4-B0B9-C0B6BA0B71A3}" type="datetimeFigureOut">
              <a:rPr lang="fr-FR" smtClean="0"/>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124654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F0BF9E-A25F-47A4-B0B9-C0B6BA0B71A3}" type="datetimeFigureOut">
              <a:rPr lang="fr-FR" smtClean="0"/>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255956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F0BF9E-A25F-47A4-B0B9-C0B6BA0B71A3}" type="datetimeFigureOut">
              <a:rPr lang="fr-FR" smtClean="0"/>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29663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68F0BF9E-A25F-47A4-B0B9-C0B6BA0B71A3}" type="datetimeFigureOut">
              <a:rPr lang="fr-FR" smtClean="0"/>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359824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8F0BF9E-A25F-47A4-B0B9-C0B6BA0B71A3}" type="datetimeFigureOut">
              <a:rPr lang="fr-FR" smtClean="0"/>
              <a:t>25/05/2023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31098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8F0BF9E-A25F-47A4-B0B9-C0B6BA0B71A3}" type="datetimeFigureOut">
              <a:rPr lang="fr-FR" smtClean="0"/>
              <a:t>25/05/2023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296868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8F0BF9E-A25F-47A4-B0B9-C0B6BA0B71A3}" type="datetimeFigureOut">
              <a:rPr lang="fr-FR" smtClean="0"/>
              <a:t>25/05/2023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132298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F0BF9E-A25F-47A4-B0B9-C0B6BA0B71A3}" type="datetimeFigureOut">
              <a:rPr lang="fr-FR" smtClean="0"/>
              <a:t>25/05/2023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28886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8F0BF9E-A25F-47A4-B0B9-C0B6BA0B71A3}" type="datetimeFigureOut">
              <a:rPr lang="fr-FR" smtClean="0"/>
              <a:t>25/05/2023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155260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8F0BF9E-A25F-47A4-B0B9-C0B6BA0B71A3}" type="datetimeFigureOut">
              <a:rPr lang="fr-FR" smtClean="0"/>
              <a:t>25/05/2023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B20703-2F1E-4C3F-B658-CCAFA77C6840}" type="slidenum">
              <a:rPr lang="fr-FR" smtClean="0"/>
              <a:t>‹N°›</a:t>
            </a:fld>
            <a:endParaRPr lang="fr-FR"/>
          </a:p>
        </p:txBody>
      </p:sp>
    </p:spTree>
    <p:extLst>
      <p:ext uri="{BB962C8B-B14F-4D97-AF65-F5344CB8AC3E}">
        <p14:creationId xmlns:p14="http://schemas.microsoft.com/office/powerpoint/2010/main" val="284494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0BF9E-A25F-47A4-B0B9-C0B6BA0B71A3}" type="datetimeFigureOut">
              <a:rPr lang="fr-FR" smtClean="0"/>
              <a:t>25/05/2023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20703-2F1E-4C3F-B658-CCAFA77C6840}" type="slidenum">
              <a:rPr lang="fr-FR" smtClean="0"/>
              <a:t>‹N°›</a:t>
            </a:fld>
            <a:endParaRPr lang="fr-FR"/>
          </a:p>
        </p:txBody>
      </p:sp>
    </p:spTree>
    <p:extLst>
      <p:ext uri="{BB962C8B-B14F-4D97-AF65-F5344CB8AC3E}">
        <p14:creationId xmlns:p14="http://schemas.microsoft.com/office/powerpoint/2010/main" val="622847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psychodebats.fr/articles-de-presse-victor-hugo-espinosa/"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hyperlink" Target="https://www.lairetmoi.org/medias-lairetmoi.html" TargetMode="External"/><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lairetmoi.org/medias-lairetmoi.html"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hyperlink" Target="https://airandme.org/fr/?__wpdmlo=1915" TargetMode="External"/><Relationship Id="rId3" Type="http://schemas.openxmlformats.org/officeDocument/2006/relationships/image" Target="../media/image12.png"/><Relationship Id="rId7" Type="http://schemas.openxmlformats.org/officeDocument/2006/relationships/hyperlink" Target="https://airandme.org/fr/les-virus-et-nous/"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47.png"/><Relationship Id="rId9" Type="http://schemas.openxmlformats.org/officeDocument/2006/relationships/hyperlink" Target="https://airandme.org/fr/medias-les-virus-et-nou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hyperlink" Target="https://airandme.org/fr/nos-programmes/#page-content" TargetMode="Externa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0.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airandme.org/fr/nos-programmes/#page-content" TargetMode="External"/><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gif"/></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hyperlink" Target="https://www.lairetmoi.org/lair-et-moi-dans-le-projet-europeen-shair.html?file=files/sites/fr/shair/151026-Bilan-lairetmoi-SHAIR-v9.pdf&amp;cid=8250" TargetMode="External"/><Relationship Id="rId13" Type="http://schemas.openxmlformats.org/officeDocument/2006/relationships/hyperlink" Target="https://airandme.org/fr/videos-diams/" TargetMode="External"/><Relationship Id="rId3" Type="http://schemas.openxmlformats.org/officeDocument/2006/relationships/image" Target="../media/image59.png"/><Relationship Id="rId7" Type="http://schemas.openxmlformats.org/officeDocument/2006/relationships/hyperlink" Target="https://www.lairetmoi.org/lair-et-moi-dans-le-projet-europeen-shair.html" TargetMode="External"/><Relationship Id="rId12" Type="http://schemas.openxmlformats.org/officeDocument/2006/relationships/hyperlink" Target="https://www.lairetmoi.org/le-projet-diams.html"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airdiams.eu/" TargetMode="External"/><Relationship Id="rId5" Type="http://schemas.openxmlformats.org/officeDocument/2006/relationships/image" Target="../media/image61.png"/><Relationship Id="rId10" Type="http://schemas.openxmlformats.org/officeDocument/2006/relationships/hyperlink" Target="https://www.lairetmoi.org/documents-diams.html" TargetMode="External"/><Relationship Id="rId4" Type="http://schemas.openxmlformats.org/officeDocument/2006/relationships/image" Target="../media/image60.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g"/></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hyperlink" Target="http://www.airpaca.org/"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lairetmoi.org/medias-lairetmoi.html" TargetMode="External"/><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hyperlink" Target="https://www.lairetmoi.org/telechargements-ecole.html?file=files/sites/fr/modules/lairetmoi-module-essentiel-cycle3.ppt&amp;cid=6342" TargetMode="External"/><Relationship Id="rId4" Type="http://schemas.openxmlformats.org/officeDocument/2006/relationships/hyperlink" Target="https://www.lairetmoi.org/telechargements-ecole.html?file=files/sites/fr/modules/lairetmoi-module-essentiel-cycle2.ppt&amp;cid=6335"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gif"/><Relationship Id="rId3" Type="http://schemas.openxmlformats.org/officeDocument/2006/relationships/hyperlink" Target="https://www.lairetmoi.org/telechargements-ecole.html?file=files/sites/fr/modules/lairetmoi-module-2.ppt&amp;cid=6360" TargetMode="External"/><Relationship Id="rId7" Type="http://schemas.openxmlformats.org/officeDocument/2006/relationships/hyperlink" Target="https://www.lairetmoi.org/telechargements-ecole.html?file=files/sites/fr/modules/lairetmoi-module-6.ppt&amp;cid=6384" TargetMode="External"/><Relationship Id="rId12" Type="http://schemas.openxmlformats.org/officeDocument/2006/relationships/image" Target="../media/image20.gif"/><Relationship Id="rId2" Type="http://schemas.openxmlformats.org/officeDocument/2006/relationships/hyperlink" Target="https://www.lairetmoi.org/telechargements-ecole.html?file=files/sites/fr/modules/lairetmoi-module-1.ppt&amp;cid=6353" TargetMode="External"/><Relationship Id="rId1" Type="http://schemas.openxmlformats.org/officeDocument/2006/relationships/slideLayout" Target="../slideLayouts/slideLayout2.xml"/><Relationship Id="rId6" Type="http://schemas.openxmlformats.org/officeDocument/2006/relationships/hyperlink" Target="https://www.lairetmoi.org/telechargements-ecole.html?file=files/sites/fr/modules/lairetmoi-module-5.ppt&amp;cid=6378" TargetMode="External"/><Relationship Id="rId11" Type="http://schemas.openxmlformats.org/officeDocument/2006/relationships/image" Target="../media/image19.png"/><Relationship Id="rId5" Type="http://schemas.openxmlformats.org/officeDocument/2006/relationships/hyperlink" Target="https://www.lairetmoi.org/telechargements-ecole.html?file=files/sites/fr/modules/lairetmoi-module-4.ppt&amp;cid=6372" TargetMode="External"/><Relationship Id="rId15" Type="http://schemas.openxmlformats.org/officeDocument/2006/relationships/image" Target="../media/image15.png"/><Relationship Id="rId10" Type="http://schemas.openxmlformats.org/officeDocument/2006/relationships/image" Target="../media/image18.gif"/><Relationship Id="rId4" Type="http://schemas.openxmlformats.org/officeDocument/2006/relationships/hyperlink" Target="https://www.lairetmoi.org/telechargements-ecole.html?file=files/sites/fr/modules/lairetmoi-module-3.ppt&amp;cid=6366" TargetMode="External"/><Relationship Id="rId9" Type="http://schemas.openxmlformats.org/officeDocument/2006/relationships/image" Target="../media/image17.gif"/><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png"/><Relationship Id="rId4" Type="http://schemas.openxmlformats.org/officeDocument/2006/relationships/image" Target="../media/image24.tiff"/><Relationship Id="rId9" Type="http://schemas.openxmlformats.org/officeDocument/2006/relationships/hyperlink" Target="https://www.lairetmoi.org/telechargements-college.html?file=files/sites/fr/modules/college/lairetmoi-college-module-l'essentiel.pptx&amp;cid=8338"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lairetmoi.org/telechargements-tout-lycee.html" TargetMode="External"/><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png"/><Relationship Id="rId10" Type="http://schemas.openxmlformats.org/officeDocument/2006/relationships/hyperlink" Target="https://www.youtube.com/watch?app=desktop&amp;v=T0QolA4fmuw&amp;t=1s" TargetMode="External"/><Relationship Id="rId4" Type="http://schemas.openxmlformats.org/officeDocument/2006/relationships/image" Target="../media/image26.png"/><Relationship Id="rId9" Type="http://schemas.openxmlformats.org/officeDocument/2006/relationships/hyperlink" Target="file:///C:\Users\Floriane\Downloads\AEML-fiche-projet-enseignant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p:cNvSpPr txBox="1">
            <a:spLocks/>
          </p:cNvSpPr>
          <p:nvPr/>
        </p:nvSpPr>
        <p:spPr>
          <a:xfrm>
            <a:off x="1504474" y="3810554"/>
            <a:ext cx="9144000" cy="12570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i="0" u="none" strike="noStrike" kern="1200" cap="none" spc="0" normalizeH="0" baseline="0" noProof="0" dirty="0" smtClean="0">
                <a:ln>
                  <a:noFill/>
                </a:ln>
                <a:effectLst/>
                <a:uLnTx/>
                <a:uFillTx/>
                <a:latin typeface="Gotham Black" pitchFamily="50" charset="0"/>
                <a:cs typeface="Calibri" panose="020F0502020204030204" pitchFamily="34" charset="0"/>
              </a:rPr>
              <a:t>Ensemble,</a:t>
            </a:r>
            <a:r>
              <a:rPr kumimoji="0" lang="fr-FR" sz="3600" i="0" u="none" strike="noStrike" kern="1200" cap="none" spc="0" normalizeH="0" noProof="0" dirty="0" smtClean="0">
                <a:ln>
                  <a:noFill/>
                </a:ln>
                <a:effectLst/>
                <a:uLnTx/>
                <a:uFillTx/>
                <a:latin typeface="Gotham Black" pitchFamily="50" charset="0"/>
                <a:cs typeface="Calibri" panose="020F0502020204030204" pitchFamily="34" charset="0"/>
              </a:rPr>
              <a:t> </a:t>
            </a:r>
            <a:r>
              <a:rPr lang="fr-FR" sz="3600" dirty="0">
                <a:latin typeface="Gotham Black" pitchFamily="50" charset="0"/>
                <a:cs typeface="Calibri" panose="020F0502020204030204" pitchFamily="34" charset="0"/>
              </a:rPr>
              <a:t>p</a:t>
            </a:r>
            <a:r>
              <a:rPr kumimoji="0" lang="fr-FR" sz="3600" u="none" strike="noStrike" kern="1200" cap="none" spc="0" normalizeH="0" baseline="0" noProof="0" dirty="0" smtClean="0">
                <a:ln>
                  <a:noFill/>
                </a:ln>
                <a:effectLst/>
                <a:uLnTx/>
                <a:uFillTx/>
                <a:latin typeface="Gotham Black" pitchFamily="50" charset="0"/>
                <a:cs typeface="Calibri" panose="020F0502020204030204" pitchFamily="34" charset="0"/>
              </a:rPr>
              <a:t>réservons </a:t>
            </a:r>
            <a:r>
              <a:rPr kumimoji="0" lang="fr-FR" sz="3600" u="none" strike="noStrike" kern="1200" cap="none" spc="0" normalizeH="0" baseline="0" noProof="0" dirty="0">
                <a:ln>
                  <a:noFill/>
                </a:ln>
                <a:effectLst/>
                <a:uLnTx/>
                <a:uFillTx/>
                <a:latin typeface="Gotham Black" pitchFamily="50" charset="0"/>
                <a:cs typeface="Calibri" panose="020F0502020204030204" pitchFamily="34" charset="0"/>
              </a:rPr>
              <a:t>notre air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i="0" u="none" strike="noStrike" kern="1200" cap="none" spc="0" normalizeH="0" baseline="0" noProof="0" dirty="0">
              <a:ln>
                <a:noFill/>
              </a:ln>
              <a:solidFill>
                <a:prstClr val="black"/>
              </a:solidFill>
              <a:effectLst/>
              <a:uLnTx/>
              <a:uFillTx/>
              <a:latin typeface="Gotham Black" pitchFamily="50" charset="0"/>
              <a:cs typeface="Calibri" panose="020F0502020204030204" pitchFamily="34" charset="0"/>
            </a:endParaRPr>
          </a:p>
        </p:txBody>
      </p:sp>
      <p:sp>
        <p:nvSpPr>
          <p:cNvPr id="5" name="Rectangle 4"/>
          <p:cNvSpPr/>
          <p:nvPr/>
        </p:nvSpPr>
        <p:spPr>
          <a:xfrm>
            <a:off x="961549" y="4613560"/>
            <a:ext cx="10229850" cy="454035"/>
          </a:xfrm>
          <a:prstGeom prst="rect">
            <a:avLst/>
          </a:prstGeom>
          <a:ln w="28575">
            <a:noFill/>
          </a:ln>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outerShdw blurRad="38100" dist="25400" dir="5400000" algn="ctr">
                    <a:srgbClr val="6E747A">
                      <a:alpha val="43000"/>
                    </a:srgbClr>
                  </a:outerShdw>
                </a:effectLst>
                <a:uLnTx/>
                <a:uFillTx/>
                <a:latin typeface="Montserrat" panose="02000505000000020004" pitchFamily="2" charset="0"/>
                <a:ea typeface="MS Mincho"/>
                <a:cs typeface="Times New Roman" panose="02020603050405020304" pitchFamily="18" charset="0"/>
              </a:rPr>
              <a:t>Les actions régionales et internationales de L’Air et Moi</a:t>
            </a:r>
            <a:endParaRPr kumimoji="0" lang="fr-FR" sz="2200" b="0" i="0" u="none" strike="noStrike" kern="1200" cap="none" spc="0" normalizeH="0" baseline="0" noProof="0" dirty="0">
              <a:ln>
                <a:noFill/>
              </a:ln>
              <a:solidFill>
                <a:prstClr val="black"/>
              </a:solidFill>
              <a:effectLst/>
              <a:uLnTx/>
              <a:uFillTx/>
              <a:latin typeface="Montserrat" panose="02000505000000020004" pitchFamily="2" charset="0"/>
              <a:ea typeface="MS Mincho"/>
              <a:cs typeface="Times New Roman" panose="020206030504050203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078" y="1143289"/>
            <a:ext cx="6533474" cy="2369146"/>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535" y="-495284"/>
            <a:ext cx="10667999" cy="8015438"/>
          </a:xfrm>
          <a:prstGeom prst="rect">
            <a:avLst/>
          </a:prstGeom>
        </p:spPr>
      </p:pic>
    </p:spTree>
    <p:extLst>
      <p:ext uri="{BB962C8B-B14F-4D97-AF65-F5344CB8AC3E}">
        <p14:creationId xmlns:p14="http://schemas.microsoft.com/office/powerpoint/2010/main" val="1108152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lstStyle/>
          <a:p>
            <a:r>
              <a:rPr lang="fr-FR" sz="4000" dirty="0" err="1" smtClean="0">
                <a:solidFill>
                  <a:srgbClr val="008CB4"/>
                </a:solidFill>
                <a:latin typeface="Gotham Black" pitchFamily="50" charset="0"/>
              </a:rPr>
              <a:t>AirLoquence</a:t>
            </a:r>
            <a:endParaRPr lang="fr-FR" sz="4000" dirty="0">
              <a:solidFill>
                <a:srgbClr val="008CB4"/>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99" y="2988251"/>
            <a:ext cx="1605833" cy="3869749"/>
          </a:xfrm>
          <a:prstGeom prst="rect">
            <a:avLst/>
          </a:prstGeom>
        </p:spPr>
      </p:pic>
      <p:sp>
        <p:nvSpPr>
          <p:cNvPr id="6" name="Rectangle 5"/>
          <p:cNvSpPr/>
          <p:nvPr/>
        </p:nvSpPr>
        <p:spPr>
          <a:xfrm>
            <a:off x="838199" y="1484296"/>
            <a:ext cx="9148011" cy="1477328"/>
          </a:xfrm>
          <a:prstGeom prst="rect">
            <a:avLst/>
          </a:prstGeom>
        </p:spPr>
        <p:txBody>
          <a:bodyPr wrap="square">
            <a:spAutoFit/>
          </a:bodyPr>
          <a:lstStyle/>
          <a:p>
            <a:pPr lvl="0"/>
            <a:r>
              <a:rPr lang="fr-FR" b="1" dirty="0" err="1">
                <a:solidFill>
                  <a:prstClr val="black"/>
                </a:solidFill>
                <a:latin typeface="Montserrat" panose="02000505000000020004" pitchFamily="2" charset="0"/>
              </a:rPr>
              <a:t>AirLoquence</a:t>
            </a:r>
            <a:r>
              <a:rPr lang="fr-FR" dirty="0">
                <a:solidFill>
                  <a:prstClr val="black"/>
                </a:solidFill>
                <a:latin typeface="Montserrat" panose="02000505000000020004" pitchFamily="2" charset="0"/>
              </a:rPr>
              <a:t> est un projet qui éduque les jeunes à la qualité de l’air et qui les forme à la prise de parole à l’oral. </a:t>
            </a:r>
          </a:p>
          <a:p>
            <a:pPr lvl="0"/>
            <a:endParaRPr lang="fr-FR" dirty="0">
              <a:solidFill>
                <a:prstClr val="black"/>
              </a:solidFill>
              <a:latin typeface="Montserrat" panose="02000505000000020004" pitchFamily="2" charset="0"/>
            </a:endParaRPr>
          </a:p>
          <a:p>
            <a:pPr lvl="0"/>
            <a:r>
              <a:rPr lang="fr-FR" dirty="0">
                <a:solidFill>
                  <a:prstClr val="black"/>
                </a:solidFill>
                <a:latin typeface="Montserrat" panose="02000505000000020004" pitchFamily="2" charset="0"/>
              </a:rPr>
              <a:t>Il a été créé dans le cadre du programme de sensibilisation L’Air et Moi</a:t>
            </a:r>
            <a:r>
              <a:rPr lang="fr-FR" dirty="0">
                <a:latin typeface="Montserrat" panose="02000505000000020004" pitchFamily="2" charset="0"/>
              </a:rPr>
              <a:t> Lycée</a:t>
            </a:r>
            <a:r>
              <a:rPr lang="fr-FR" dirty="0">
                <a:solidFill>
                  <a:prstClr val="black"/>
                </a:solidFill>
                <a:latin typeface="Montserrat" panose="02000505000000020004" pitchFamily="2" charset="0"/>
              </a:rPr>
              <a:t>, soutenu par la Région Sud </a:t>
            </a:r>
            <a:r>
              <a:rPr lang="fr-FR" dirty="0" smtClean="0">
                <a:solidFill>
                  <a:prstClr val="black"/>
                </a:solidFill>
                <a:latin typeface="Montserrat" panose="02000505000000020004" pitchFamily="2" charset="0"/>
              </a:rPr>
              <a:t>Provence-Alpes-Côte</a:t>
            </a:r>
            <a:r>
              <a:rPr lang="fr-FR" dirty="0">
                <a:solidFill>
                  <a:prstClr val="black"/>
                </a:solidFill>
                <a:latin typeface="Montserrat" panose="02000505000000020004" pitchFamily="2" charset="0"/>
              </a:rPr>
              <a:t>.</a:t>
            </a:r>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t="9313" b="17672"/>
          <a:stretch/>
        </p:blipFill>
        <p:spPr>
          <a:xfrm>
            <a:off x="4938420" y="3327197"/>
            <a:ext cx="7253580" cy="3530803"/>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5259" y="3188724"/>
            <a:ext cx="2154913" cy="1409409"/>
          </a:xfrm>
          <a:prstGeom prst="rect">
            <a:avLst/>
          </a:prstGeom>
        </p:spPr>
      </p:pic>
      <p:sp>
        <p:nvSpPr>
          <p:cNvPr id="9" name="Rectangle 8"/>
          <p:cNvSpPr/>
          <p:nvPr/>
        </p:nvSpPr>
        <p:spPr>
          <a:xfrm>
            <a:off x="3571488" y="3570262"/>
            <a:ext cx="1567372" cy="646331"/>
          </a:xfrm>
          <a:prstGeom prst="rect">
            <a:avLst/>
          </a:prstGeom>
        </p:spPr>
        <p:txBody>
          <a:bodyPr wrap="square">
            <a:spAutoFit/>
          </a:bodyPr>
          <a:lstStyle/>
          <a:p>
            <a:pPr algn="ctr"/>
            <a:r>
              <a:rPr lang="fr-FR" b="1" dirty="0">
                <a:solidFill>
                  <a:schemeClr val="tx2">
                    <a:lumMod val="75000"/>
                  </a:schemeClr>
                </a:solidFill>
                <a:latin typeface="Montserrat" panose="02000505000000020004" pitchFamily="2" charset="0"/>
              </a:rPr>
              <a:t>Diapo explicative</a:t>
            </a:r>
          </a:p>
        </p:txBody>
      </p:sp>
    </p:spTree>
    <p:extLst>
      <p:ext uri="{BB962C8B-B14F-4D97-AF65-F5344CB8AC3E}">
        <p14:creationId xmlns:p14="http://schemas.microsoft.com/office/powerpoint/2010/main" val="363925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0221" y="2151673"/>
            <a:ext cx="2103549" cy="1375814"/>
          </a:xfrm>
          <a:prstGeom prst="rect">
            <a:avLst/>
          </a:prstGeom>
        </p:spPr>
      </p:pic>
      <p:sp>
        <p:nvSpPr>
          <p:cNvPr id="2" name="Titre 1"/>
          <p:cNvSpPr>
            <a:spLocks noGrp="1"/>
          </p:cNvSpPr>
          <p:nvPr>
            <p:ph type="title"/>
          </p:nvPr>
        </p:nvSpPr>
        <p:spPr/>
        <p:txBody>
          <a:bodyPr>
            <a:normAutofit/>
          </a:bodyPr>
          <a:lstStyle/>
          <a:p>
            <a:r>
              <a:rPr lang="fr-FR" sz="3000" dirty="0" err="1" smtClean="0">
                <a:solidFill>
                  <a:srgbClr val="008CB4"/>
                </a:solidFill>
                <a:latin typeface="Gotham Black" pitchFamily="50" charset="0"/>
              </a:rPr>
              <a:t>AirLoquence</a:t>
            </a:r>
            <a:endParaRPr lang="fr-FR" sz="3000" dirty="0">
              <a:solidFill>
                <a:srgbClr val="008CB4"/>
              </a:solidFill>
            </a:endParaRPr>
          </a:p>
        </p:txBody>
      </p:sp>
      <p:sp>
        <p:nvSpPr>
          <p:cNvPr id="4" name="Rectangle 3"/>
          <p:cNvSpPr/>
          <p:nvPr/>
        </p:nvSpPr>
        <p:spPr>
          <a:xfrm>
            <a:off x="838199" y="1424183"/>
            <a:ext cx="8678779" cy="658642"/>
          </a:xfrm>
          <a:prstGeom prst="rect">
            <a:avLst/>
          </a:prstGeom>
        </p:spPr>
        <p:txBody>
          <a:bodyPr wrap="square">
            <a:spAutoFit/>
          </a:bodyPr>
          <a:lstStyle/>
          <a:p>
            <a:pPr lvl="0" algn="just">
              <a:lnSpc>
                <a:spcPct val="115000"/>
              </a:lnSpc>
              <a:defRPr/>
            </a:pPr>
            <a:r>
              <a:rPr lang="fr-FR" sz="1600" b="1" dirty="0" err="1" smtClean="0">
                <a:solidFill>
                  <a:srgbClr val="000000"/>
                </a:solidFill>
                <a:uFill>
                  <a:solidFill>
                    <a:srgbClr val="000000"/>
                  </a:solidFill>
                </a:uFill>
                <a:latin typeface="Montserrat" panose="02000505000000020004" pitchFamily="2" charset="0"/>
                <a:ea typeface="Calibri" panose="020F0502020204030204" pitchFamily="34" charset="0"/>
                <a:cs typeface="ITC Officina Sans Book Regular"/>
              </a:rPr>
              <a:t>AirLoquence</a:t>
            </a:r>
            <a:r>
              <a:rPr lang="fr-FR" sz="1600" dirty="0" smtClean="0">
                <a:solidFill>
                  <a:srgbClr val="000000"/>
                </a:solidFill>
                <a:uFill>
                  <a:solidFill>
                    <a:srgbClr val="000000"/>
                  </a:solidFill>
                </a:uFill>
                <a:latin typeface="Montserrat" panose="02000505000000020004" pitchFamily="2" charset="0"/>
                <a:ea typeface="Calibri" panose="020F0502020204030204" pitchFamily="34" charset="0"/>
                <a:cs typeface="ITC Officina Sans Book Regular"/>
              </a:rPr>
              <a:t> est un projet d'éducation à l'environnement lié au développement de l'éco-citoyenneté chez les jeunes.</a:t>
            </a:r>
            <a:endParaRPr lang="fr-FR" sz="1600" dirty="0">
              <a:solidFill>
                <a:prstClr val="black"/>
              </a:solidFill>
              <a:latin typeface="Montserrat" panose="02000505000000020004" pitchFamily="2" charset="0"/>
              <a:ea typeface="Times New Roman" panose="02020603050405020304" pitchFamily="18" charset="0"/>
            </a:endParaRPr>
          </a:p>
        </p:txBody>
      </p:sp>
      <p:sp>
        <p:nvSpPr>
          <p:cNvPr id="5" name="Rectangle 4"/>
          <p:cNvSpPr/>
          <p:nvPr/>
        </p:nvSpPr>
        <p:spPr>
          <a:xfrm>
            <a:off x="838200" y="2402097"/>
            <a:ext cx="8678778" cy="1224951"/>
          </a:xfrm>
          <a:prstGeom prst="rect">
            <a:avLst/>
          </a:prstGeom>
        </p:spPr>
        <p:txBody>
          <a:bodyPr wrap="square">
            <a:spAutoFit/>
          </a:bodyPr>
          <a:lstStyle/>
          <a:p>
            <a:pPr lvl="0" algn="just">
              <a:lnSpc>
                <a:spcPct val="115000"/>
              </a:lnSpc>
              <a:defRPr/>
            </a:pPr>
            <a:r>
              <a:rPr lang="fr-FR" sz="1600" dirty="0">
                <a:solidFill>
                  <a:srgbClr val="000000"/>
                </a:solidFill>
                <a:uFill>
                  <a:solidFill>
                    <a:srgbClr val="000000"/>
                  </a:solidFill>
                </a:uFill>
                <a:latin typeface="Montserrat" panose="02000505000000020004" pitchFamily="2" charset="0"/>
                <a:ea typeface="Calibri" panose="020F0502020204030204" pitchFamily="34" charset="0"/>
                <a:cs typeface="ITC Officina Sans Book Regular"/>
              </a:rPr>
              <a:t>Le but n’est pas de réaliser des interventions sous forme de cours théorique et passif, mais de leur faire comprendre l'importance de l'air pour l'Homme et l'environnement en faisant d'eux de réels </a:t>
            </a:r>
            <a:r>
              <a:rPr lang="fr-FR" sz="1600" b="1" i="1" dirty="0">
                <a:solidFill>
                  <a:srgbClr val="000000"/>
                </a:solidFill>
                <a:uFill>
                  <a:solidFill>
                    <a:srgbClr val="000000"/>
                  </a:solidFill>
                </a:uFill>
                <a:latin typeface="Montserrat" panose="02000505000000020004" pitchFamily="2" charset="0"/>
                <a:ea typeface="Calibri" panose="020F0502020204030204" pitchFamily="34" charset="0"/>
                <a:cs typeface="ITC Officina Sans Book Regular"/>
              </a:rPr>
              <a:t>"ambassadeurs de l'air</a:t>
            </a:r>
            <a:r>
              <a:rPr lang="fr-FR" sz="1600" dirty="0">
                <a:solidFill>
                  <a:srgbClr val="000000"/>
                </a:solidFill>
                <a:uFill>
                  <a:solidFill>
                    <a:srgbClr val="000000"/>
                  </a:solidFill>
                </a:uFill>
                <a:latin typeface="Montserrat" panose="02000505000000020004" pitchFamily="2" charset="0"/>
                <a:ea typeface="Calibri" panose="020F0502020204030204" pitchFamily="34" charset="0"/>
                <a:cs typeface="ITC Officina Sans Book Regular"/>
              </a:rPr>
              <a:t>" - </a:t>
            </a:r>
            <a:r>
              <a:rPr lang="fr-FR" sz="1600" b="1" dirty="0">
                <a:solidFill>
                  <a:srgbClr val="000000"/>
                </a:solidFill>
                <a:uFill>
                  <a:solidFill>
                    <a:srgbClr val="000000"/>
                  </a:solidFill>
                </a:uFill>
                <a:latin typeface="Montserrat" panose="02000505000000020004" pitchFamily="2" charset="0"/>
                <a:ea typeface="Calibri" panose="020F0502020204030204" pitchFamily="34" charset="0"/>
                <a:cs typeface="ITC Officina Sans Book Regular"/>
              </a:rPr>
              <a:t>en développant leur esprit critique et leur autonomie. </a:t>
            </a:r>
            <a:endParaRPr lang="fr-FR" sz="1600" b="1" dirty="0">
              <a:solidFill>
                <a:srgbClr val="4472C4"/>
              </a:solidFill>
              <a:latin typeface="Montserrat" panose="02000505000000020004" pitchFamily="2" charset="0"/>
              <a:ea typeface="Times New Roman" panose="02020603050405020304" pitchFamily="18" charset="0"/>
            </a:endParaRPr>
          </a:p>
        </p:txBody>
      </p:sp>
      <p:pic>
        <p:nvPicPr>
          <p:cNvPr id="6" name="niveau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448" y="4412256"/>
            <a:ext cx="2426242" cy="242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4593449" y="4088033"/>
            <a:ext cx="2208847" cy="369332"/>
          </a:xfrm>
          <a:prstGeom prst="rect">
            <a:avLst/>
          </a:prstGeom>
          <a:solidFill>
            <a:srgbClr val="41008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Le face à face</a:t>
            </a:r>
          </a:p>
        </p:txBody>
      </p:sp>
      <p:sp>
        <p:nvSpPr>
          <p:cNvPr id="8" name="ZoneTexte 7"/>
          <p:cNvSpPr txBox="1"/>
          <p:nvPr/>
        </p:nvSpPr>
        <p:spPr>
          <a:xfrm>
            <a:off x="8876248" y="4088033"/>
            <a:ext cx="2208847" cy="369332"/>
          </a:xfrm>
          <a:prstGeom prst="rect">
            <a:avLst/>
          </a:prstGeom>
          <a:solidFill>
            <a:srgbClr val="FF4F4F"/>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Le jeu de rôle</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690" y="4652113"/>
            <a:ext cx="2284366" cy="2159329"/>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610" y="4812633"/>
            <a:ext cx="4413160" cy="2127974"/>
          </a:xfrm>
          <a:prstGeom prst="rect">
            <a:avLst/>
          </a:prstGeom>
        </p:spPr>
      </p:pic>
      <p:sp>
        <p:nvSpPr>
          <p:cNvPr id="11" name="ZoneTexte 10"/>
          <p:cNvSpPr txBox="1"/>
          <p:nvPr/>
        </p:nvSpPr>
        <p:spPr>
          <a:xfrm>
            <a:off x="1168286" y="4091366"/>
            <a:ext cx="2208847" cy="3693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La créativité</a:t>
            </a:r>
          </a:p>
        </p:txBody>
      </p:sp>
      <p:sp>
        <p:nvSpPr>
          <p:cNvPr id="13" name="Rectangle 12"/>
          <p:cNvSpPr/>
          <p:nvPr/>
        </p:nvSpPr>
        <p:spPr>
          <a:xfrm>
            <a:off x="10327384" y="2567998"/>
            <a:ext cx="1452920" cy="646331"/>
          </a:xfrm>
          <a:prstGeom prst="rect">
            <a:avLst/>
          </a:prstGeom>
        </p:spPr>
        <p:txBody>
          <a:bodyPr wrap="square">
            <a:spAutoFit/>
          </a:bodyPr>
          <a:lstStyle/>
          <a:p>
            <a:pPr algn="ctr"/>
            <a:r>
              <a:rPr lang="fr-FR" b="1" dirty="0">
                <a:solidFill>
                  <a:schemeClr val="tx2">
                    <a:lumMod val="75000"/>
                  </a:schemeClr>
                </a:solidFill>
                <a:latin typeface="Montserrat" panose="02000505000000020004" pitchFamily="2" charset="0"/>
                <a:hlinkClick r:id="rId6"/>
              </a:rPr>
              <a:t>Actualités et médias</a:t>
            </a:r>
            <a:endParaRPr lang="fr-FR" b="1" dirty="0">
              <a:solidFill>
                <a:schemeClr val="tx2">
                  <a:lumMod val="75000"/>
                </a:schemeClr>
              </a:solidFill>
              <a:latin typeface="Montserrat" panose="02000505000000020004" pitchFamily="2" charset="0"/>
            </a:endParaRPr>
          </a:p>
        </p:txBody>
      </p:sp>
    </p:spTree>
    <p:extLst>
      <p:ext uri="{BB962C8B-B14F-4D97-AF65-F5344CB8AC3E}">
        <p14:creationId xmlns:p14="http://schemas.microsoft.com/office/powerpoint/2010/main" val="132123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1547" t="46774"/>
          <a:stretch/>
        </p:blipFill>
        <p:spPr>
          <a:xfrm>
            <a:off x="4924858" y="3942710"/>
            <a:ext cx="7267142" cy="2915290"/>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062" y="5304658"/>
            <a:ext cx="2268198" cy="1483502"/>
          </a:xfrm>
          <a:prstGeom prst="rect">
            <a:avLst/>
          </a:prstGeom>
        </p:spPr>
      </p:pic>
      <p:sp>
        <p:nvSpPr>
          <p:cNvPr id="2" name="Titre 1"/>
          <p:cNvSpPr>
            <a:spLocks noGrp="1"/>
          </p:cNvSpPr>
          <p:nvPr>
            <p:ph type="title"/>
          </p:nvPr>
        </p:nvSpPr>
        <p:spPr/>
        <p:txBody>
          <a:bodyPr>
            <a:normAutofit/>
          </a:bodyPr>
          <a:lstStyle/>
          <a:p>
            <a:r>
              <a:rPr lang="fr-FR" sz="3000" dirty="0">
                <a:solidFill>
                  <a:srgbClr val="008CB4"/>
                </a:solidFill>
                <a:latin typeface="Gotham Black" pitchFamily="50" charset="0"/>
              </a:rPr>
              <a:t>Les Sentinelles de l’Air </a:t>
            </a:r>
            <a:br>
              <a:rPr lang="fr-FR" sz="3000" dirty="0">
                <a:solidFill>
                  <a:srgbClr val="008CB4"/>
                </a:solidFill>
                <a:latin typeface="Gotham Black" pitchFamily="50" charset="0"/>
              </a:rPr>
            </a:br>
            <a:r>
              <a:rPr lang="fr-FR" sz="3000" dirty="0" smtClean="0">
                <a:solidFill>
                  <a:srgbClr val="008CB4"/>
                </a:solidFill>
                <a:latin typeface="Gotham Black" pitchFamily="50" charset="0"/>
              </a:rPr>
              <a:t>Projet</a:t>
            </a:r>
            <a:endParaRPr lang="fr-FR" sz="3000" dirty="0">
              <a:solidFill>
                <a:srgbClr val="008CB4"/>
              </a:solidFill>
            </a:endParaRPr>
          </a:p>
        </p:txBody>
      </p:sp>
      <p:sp>
        <p:nvSpPr>
          <p:cNvPr id="4" name="Rectangle 3"/>
          <p:cNvSpPr/>
          <p:nvPr/>
        </p:nvSpPr>
        <p:spPr>
          <a:xfrm>
            <a:off x="790895" y="1735955"/>
            <a:ext cx="7535780" cy="923330"/>
          </a:xfrm>
          <a:prstGeom prst="rect">
            <a:avLst/>
          </a:prstGeom>
        </p:spPr>
        <p:txBody>
          <a:bodyPr wrap="square">
            <a:spAutoFit/>
          </a:bodyPr>
          <a:lstStyle/>
          <a:p>
            <a:pPr lvl="0">
              <a:defRPr/>
            </a:pPr>
            <a:r>
              <a:rPr lang="fr-FR" dirty="0" smtClean="0">
                <a:solidFill>
                  <a:prstClr val="black"/>
                </a:solidFill>
                <a:latin typeface="Montserrat" panose="02000505000000020004" pitchFamily="2" charset="0"/>
              </a:rPr>
              <a:t>Les Sentinelles de l’Air a été créée par L’Air et Moi à partir du programme européen DIAMS. Dans une école sont prévues pour chaque classe, 5 séances d’une demi-journée.</a:t>
            </a:r>
            <a:endParaRPr lang="fr-FR" dirty="0">
              <a:solidFill>
                <a:prstClr val="black"/>
              </a:solidFill>
              <a:latin typeface="Montserrat" panose="02000505000000020004" pitchFamily="2" charset="0"/>
            </a:endParaRPr>
          </a:p>
        </p:txBody>
      </p:sp>
      <p:sp>
        <p:nvSpPr>
          <p:cNvPr id="5" name="Rectangle 4"/>
          <p:cNvSpPr/>
          <p:nvPr/>
        </p:nvSpPr>
        <p:spPr>
          <a:xfrm>
            <a:off x="786034" y="3858570"/>
            <a:ext cx="3705726" cy="1477328"/>
          </a:xfrm>
          <a:prstGeom prst="rect">
            <a:avLst/>
          </a:prstGeom>
        </p:spPr>
        <p:txBody>
          <a:bodyPr wrap="square">
            <a:spAutoFit/>
          </a:bodyPr>
          <a:lstStyle/>
          <a:p>
            <a:pPr lvl="0">
              <a:defRPr/>
            </a:pPr>
            <a:r>
              <a:rPr lang="fr-FR" i="1" dirty="0">
                <a:solidFill>
                  <a:prstClr val="black"/>
                </a:solidFill>
                <a:latin typeface="Montserrat" panose="02000505000000020004" pitchFamily="2" charset="0"/>
              </a:rPr>
              <a:t>Un carnet Sentinelle de l’Air accompagne l'enfant dans ses réflexions, ses observations, ses mesures et bien sûr ses actions pour la qualité de l’air.</a:t>
            </a:r>
          </a:p>
        </p:txBody>
      </p:sp>
      <p:grpSp>
        <p:nvGrpSpPr>
          <p:cNvPr id="7" name="Groupe 6"/>
          <p:cNvGrpSpPr/>
          <p:nvPr/>
        </p:nvGrpSpPr>
        <p:grpSpPr>
          <a:xfrm>
            <a:off x="7555831" y="1588001"/>
            <a:ext cx="4295206" cy="2457397"/>
            <a:chOff x="5002978" y="895756"/>
            <a:chExt cx="7189022" cy="4059702"/>
          </a:xfrm>
        </p:grpSpPr>
        <p:pic>
          <p:nvPicPr>
            <p:cNvPr id="8" name="Image 7"/>
            <p:cNvPicPr>
              <a:picLocks noChangeAspect="1"/>
            </p:cNvPicPr>
            <p:nvPr/>
          </p:nvPicPr>
          <p:blipFill>
            <a:blip r:embed="rId4"/>
            <a:stretch>
              <a:fillRect/>
            </a:stretch>
          </p:blipFill>
          <p:spPr>
            <a:xfrm>
              <a:off x="5002978" y="2539517"/>
              <a:ext cx="1488444" cy="2107295"/>
            </a:xfrm>
            <a:prstGeom prst="rect">
              <a:avLst/>
            </a:prstGeom>
            <a:ln w="28575">
              <a:solidFill>
                <a:schemeClr val="bg1"/>
              </a:solidFill>
            </a:ln>
          </p:spPr>
        </p:pic>
        <p:grpSp>
          <p:nvGrpSpPr>
            <p:cNvPr id="9" name="Groupe 8"/>
            <p:cNvGrpSpPr/>
            <p:nvPr/>
          </p:nvGrpSpPr>
          <p:grpSpPr>
            <a:xfrm>
              <a:off x="6213987" y="895756"/>
              <a:ext cx="5978013" cy="4059702"/>
              <a:chOff x="209306" y="3553645"/>
              <a:chExt cx="7207113" cy="4826930"/>
            </a:xfrm>
          </p:grpSpPr>
          <p:pic>
            <p:nvPicPr>
              <p:cNvPr id="10" name="Image 9"/>
              <p:cNvPicPr>
                <a:picLocks noChangeAspect="1"/>
              </p:cNvPicPr>
              <p:nvPr/>
            </p:nvPicPr>
            <p:blipFill rotWithShape="1">
              <a:blip r:embed="rId5"/>
              <a:srcRect b="916"/>
              <a:stretch/>
            </p:blipFill>
            <p:spPr>
              <a:xfrm>
                <a:off x="209306" y="3553645"/>
                <a:ext cx="1779465" cy="2505545"/>
              </a:xfrm>
              <a:prstGeom prst="rect">
                <a:avLst/>
              </a:prstGeom>
              <a:ln w="28575">
                <a:solidFill>
                  <a:schemeClr val="bg1"/>
                </a:solidFill>
              </a:ln>
            </p:spPr>
          </p:pic>
          <p:pic>
            <p:nvPicPr>
              <p:cNvPr id="11" name="Image 10"/>
              <p:cNvPicPr>
                <a:picLocks noChangeAspect="1"/>
              </p:cNvPicPr>
              <p:nvPr/>
            </p:nvPicPr>
            <p:blipFill>
              <a:blip r:embed="rId6"/>
              <a:stretch>
                <a:fillRect/>
              </a:stretch>
            </p:blipFill>
            <p:spPr>
              <a:xfrm>
                <a:off x="1311413" y="5508000"/>
                <a:ext cx="1786203" cy="2505600"/>
              </a:xfrm>
              <a:prstGeom prst="rect">
                <a:avLst/>
              </a:prstGeom>
              <a:ln w="28575">
                <a:solidFill>
                  <a:schemeClr val="bg1"/>
                </a:solidFill>
              </a:ln>
            </p:spPr>
          </p:pic>
          <p:pic>
            <p:nvPicPr>
              <p:cNvPr id="12" name="Image 11"/>
              <p:cNvPicPr>
                <a:picLocks noChangeAspect="1"/>
              </p:cNvPicPr>
              <p:nvPr/>
            </p:nvPicPr>
            <p:blipFill rotWithShape="1">
              <a:blip r:embed="rId7"/>
              <a:srcRect r="2266"/>
              <a:stretch/>
            </p:blipFill>
            <p:spPr>
              <a:xfrm>
                <a:off x="2927888" y="3902743"/>
                <a:ext cx="1786202" cy="2505600"/>
              </a:xfrm>
              <a:prstGeom prst="rect">
                <a:avLst/>
              </a:prstGeom>
              <a:ln w="28575">
                <a:solidFill>
                  <a:schemeClr val="bg1"/>
                </a:solidFill>
              </a:ln>
            </p:spPr>
          </p:pic>
          <p:pic>
            <p:nvPicPr>
              <p:cNvPr id="13" name="Image 12"/>
              <p:cNvPicPr>
                <a:picLocks noChangeAspect="1"/>
              </p:cNvPicPr>
              <p:nvPr/>
            </p:nvPicPr>
            <p:blipFill rotWithShape="1">
              <a:blip r:embed="rId8"/>
              <a:srcRect t="1092" b="1256"/>
              <a:stretch/>
            </p:blipFill>
            <p:spPr>
              <a:xfrm>
                <a:off x="4352498" y="5874975"/>
                <a:ext cx="1781523" cy="2505600"/>
              </a:xfrm>
              <a:prstGeom prst="rect">
                <a:avLst/>
              </a:prstGeom>
              <a:ln w="28575">
                <a:solidFill>
                  <a:schemeClr val="bg1"/>
                </a:solidFill>
              </a:ln>
            </p:spPr>
          </p:pic>
          <p:pic>
            <p:nvPicPr>
              <p:cNvPr id="14" name="Image 13"/>
              <p:cNvPicPr>
                <a:picLocks noChangeAspect="1"/>
              </p:cNvPicPr>
              <p:nvPr/>
            </p:nvPicPr>
            <p:blipFill>
              <a:blip r:embed="rId9"/>
              <a:stretch>
                <a:fillRect/>
              </a:stretch>
            </p:blipFill>
            <p:spPr>
              <a:xfrm>
                <a:off x="5653207" y="3844262"/>
                <a:ext cx="1763212" cy="2505600"/>
              </a:xfrm>
              <a:prstGeom prst="rect">
                <a:avLst/>
              </a:prstGeom>
              <a:ln w="28575">
                <a:solidFill>
                  <a:schemeClr val="bg1"/>
                </a:solidFill>
              </a:ln>
            </p:spPr>
          </p:pic>
        </p:grpSp>
      </p:grpSp>
      <p:cxnSp>
        <p:nvCxnSpPr>
          <p:cNvPr id="16" name="Connecteur en arc 15"/>
          <p:cNvCxnSpPr>
            <a:stCxn id="5" idx="0"/>
          </p:cNvCxnSpPr>
          <p:nvPr/>
        </p:nvCxnSpPr>
        <p:spPr>
          <a:xfrm rot="5400000" flipH="1" flipV="1">
            <a:off x="4592183" y="1058274"/>
            <a:ext cx="847010" cy="4753582"/>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3145847" y="5773882"/>
            <a:ext cx="1766628" cy="646331"/>
          </a:xfrm>
          <a:prstGeom prst="rect">
            <a:avLst/>
          </a:prstGeom>
        </p:spPr>
        <p:txBody>
          <a:bodyPr wrap="square">
            <a:spAutoFit/>
          </a:bodyPr>
          <a:lstStyle/>
          <a:p>
            <a:pPr algn="ctr"/>
            <a:r>
              <a:rPr lang="fr-FR" b="1" dirty="0">
                <a:solidFill>
                  <a:schemeClr val="tx2">
                    <a:lumMod val="75000"/>
                  </a:schemeClr>
                </a:solidFill>
                <a:latin typeface="Montserrat" panose="02000505000000020004" pitchFamily="2" charset="0"/>
                <a:hlinkClick r:id="rId10"/>
              </a:rPr>
              <a:t>Actualités et médias</a:t>
            </a:r>
            <a:endParaRPr lang="fr-FR" b="1" dirty="0">
              <a:solidFill>
                <a:schemeClr val="tx2">
                  <a:lumMod val="75000"/>
                </a:schemeClr>
              </a:solidFill>
              <a:latin typeface="Montserrat" panose="02000505000000020004" pitchFamily="2" charset="0"/>
            </a:endParaRPr>
          </a:p>
        </p:txBody>
      </p:sp>
    </p:spTree>
    <p:extLst>
      <p:ext uri="{BB962C8B-B14F-4D97-AF65-F5344CB8AC3E}">
        <p14:creationId xmlns:p14="http://schemas.microsoft.com/office/powerpoint/2010/main" val="23317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24042" r="13692"/>
          <a:stretch/>
        </p:blipFill>
        <p:spPr>
          <a:xfrm>
            <a:off x="8158989" y="4470165"/>
            <a:ext cx="4049291" cy="2375803"/>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03" y="5388446"/>
            <a:ext cx="2049650" cy="134056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err="1">
                <a:solidFill>
                  <a:srgbClr val="008CB4"/>
                </a:solidFill>
                <a:latin typeface="Gotham Black" pitchFamily="50" charset="0"/>
              </a:rPr>
              <a:t>Eco’Pop</a:t>
            </a:r>
            <a:r>
              <a:rPr lang="fr-FR" sz="4000" dirty="0">
                <a:solidFill>
                  <a:srgbClr val="008CB4"/>
                </a:solidFill>
                <a:latin typeface="Gotham Black" pitchFamily="50" charset="0"/>
              </a:rPr>
              <a:t> </a:t>
            </a:r>
            <a:br>
              <a:rPr lang="fr-FR" sz="4000" dirty="0">
                <a:solidFill>
                  <a:srgbClr val="008CB4"/>
                </a:solidFill>
                <a:latin typeface="Gotham Black" pitchFamily="50" charset="0"/>
              </a:rPr>
            </a:br>
            <a:r>
              <a:rPr lang="fr-FR" sz="3000" dirty="0" smtClean="0">
                <a:solidFill>
                  <a:srgbClr val="008CB4"/>
                </a:solidFill>
                <a:latin typeface="Gotham Black" pitchFamily="50" charset="0"/>
              </a:rPr>
              <a:t>Ecologie </a:t>
            </a:r>
            <a:r>
              <a:rPr lang="fr-FR" sz="3000" dirty="0" err="1" smtClean="0">
                <a:solidFill>
                  <a:srgbClr val="008CB4"/>
                </a:solidFill>
                <a:latin typeface="Gotham Black" pitchFamily="50" charset="0"/>
              </a:rPr>
              <a:t>Popul’Air</a:t>
            </a:r>
            <a:endParaRPr lang="fr-FR" sz="3000" dirty="0">
              <a:solidFill>
                <a:srgbClr val="008CB4"/>
              </a:solidFill>
            </a:endParaRPr>
          </a:p>
        </p:txBody>
      </p:sp>
      <p:sp>
        <p:nvSpPr>
          <p:cNvPr id="5" name="Rectangle 4"/>
          <p:cNvSpPr/>
          <p:nvPr/>
        </p:nvSpPr>
        <p:spPr>
          <a:xfrm>
            <a:off x="838200" y="1973023"/>
            <a:ext cx="6870700" cy="1569660"/>
          </a:xfrm>
          <a:prstGeom prst="rect">
            <a:avLst/>
          </a:prstGeom>
        </p:spPr>
        <p:txBody>
          <a:bodyPr wrap="square">
            <a:spAutoFit/>
          </a:bodyPr>
          <a:lstStyle/>
          <a:p>
            <a:pPr lvl="0" algn="just">
              <a:defRPr/>
            </a:pPr>
            <a:r>
              <a:rPr lang="fr-FR" sz="1600" dirty="0" err="1" smtClean="0">
                <a:solidFill>
                  <a:prstClr val="black"/>
                </a:solidFill>
                <a:latin typeface="Montserrat" panose="02000505000000020004" pitchFamily="2" charset="0"/>
              </a:rPr>
              <a:t>Eco’Pop</a:t>
            </a:r>
            <a:r>
              <a:rPr lang="fr-FR" sz="1600" dirty="0" smtClean="0">
                <a:solidFill>
                  <a:prstClr val="black"/>
                </a:solidFill>
                <a:latin typeface="Montserrat" panose="02000505000000020004" pitchFamily="2" charset="0"/>
              </a:rPr>
              <a:t>, Écologie Populaire, créée par Label </a:t>
            </a:r>
            <a:r>
              <a:rPr lang="fr-FR" sz="1600" dirty="0" smtClean="0">
                <a:latin typeface="Montserrat" panose="02000505000000020004" pitchFamily="2" charset="0"/>
              </a:rPr>
              <a:t>É</a:t>
            </a:r>
            <a:r>
              <a:rPr lang="fr-FR" sz="1600" dirty="0" smtClean="0">
                <a:solidFill>
                  <a:prstClr val="black"/>
                </a:solidFill>
                <a:latin typeface="Montserrat" panose="02000505000000020004" pitchFamily="2" charset="0"/>
              </a:rPr>
              <a:t>pique en partenariat avec L’Air et Moi, </a:t>
            </a:r>
            <a:r>
              <a:rPr lang="fr-FR" sz="1600" dirty="0" err="1" smtClean="0">
                <a:solidFill>
                  <a:prstClr val="black"/>
                </a:solidFill>
                <a:latin typeface="Montserrat" panose="02000505000000020004" pitchFamily="2" charset="0"/>
              </a:rPr>
              <a:t>AtmoSud</a:t>
            </a:r>
            <a:r>
              <a:rPr lang="fr-FR" sz="1600" dirty="0" smtClean="0">
                <a:solidFill>
                  <a:prstClr val="black"/>
                </a:solidFill>
                <a:latin typeface="Montserrat" panose="02000505000000020004" pitchFamily="2" charset="0"/>
              </a:rPr>
              <a:t> et le Grand Avignon.</a:t>
            </a:r>
          </a:p>
          <a:p>
            <a:pPr lvl="0" algn="just">
              <a:defRPr/>
            </a:pPr>
            <a:endParaRPr lang="fr-FR" sz="1600" dirty="0" smtClean="0">
              <a:solidFill>
                <a:prstClr val="black"/>
              </a:solidFill>
              <a:latin typeface="Montserrat" panose="02000505000000020004" pitchFamily="2" charset="0"/>
            </a:endParaRPr>
          </a:p>
          <a:p>
            <a:pPr lvl="0" algn="just">
              <a:defRPr/>
            </a:pPr>
            <a:r>
              <a:rPr lang="fr-FR" sz="1600" dirty="0" smtClean="0">
                <a:solidFill>
                  <a:prstClr val="black"/>
                </a:solidFill>
                <a:latin typeface="Montserrat" panose="02000505000000020004" pitchFamily="2" charset="0"/>
              </a:rPr>
              <a:t>Les ECO’POP sont des animations interactives et artistiques alliant culture et écologie afin de rendre les participants acteurs de la protection de la qualité de l’air. </a:t>
            </a:r>
            <a:endParaRPr lang="fr-FR" sz="1600" dirty="0">
              <a:solidFill>
                <a:prstClr val="black"/>
              </a:solidFill>
              <a:latin typeface="Montserrat" panose="02000505000000020004" pitchFamily="2" charset="0"/>
            </a:endParaRPr>
          </a:p>
        </p:txBody>
      </p:sp>
      <p:sp>
        <p:nvSpPr>
          <p:cNvPr id="6" name="Rectangle 5"/>
          <p:cNvSpPr/>
          <p:nvPr/>
        </p:nvSpPr>
        <p:spPr>
          <a:xfrm>
            <a:off x="838200" y="3825018"/>
            <a:ext cx="6152147" cy="1938992"/>
          </a:xfrm>
          <a:prstGeom prst="rect">
            <a:avLst/>
          </a:prstGeom>
        </p:spPr>
        <p:txBody>
          <a:bodyPr wrap="square">
            <a:spAutoFit/>
          </a:bodyPr>
          <a:lstStyle/>
          <a:p>
            <a:pPr algn="just">
              <a:lnSpc>
                <a:spcPct val="150000"/>
              </a:lnSpc>
            </a:pPr>
            <a:r>
              <a:rPr lang="fr-FR" sz="1600" dirty="0">
                <a:solidFill>
                  <a:prstClr val="black"/>
                </a:solidFill>
                <a:latin typeface="Montserrat" panose="02000505000000020004" pitchFamily="2" charset="0"/>
              </a:rPr>
              <a:t>Chaque séance se déroule en 3 étapes :</a:t>
            </a:r>
          </a:p>
          <a:p>
            <a:pPr marL="285750" indent="-285750" algn="just">
              <a:buFont typeface="Arial" panose="020B0604020202020204" pitchFamily="34" charset="0"/>
              <a:buChar char="•"/>
            </a:pPr>
            <a:r>
              <a:rPr lang="fr-FR" sz="1600" dirty="0">
                <a:solidFill>
                  <a:prstClr val="black"/>
                </a:solidFill>
                <a:latin typeface="Montserrat" panose="02000505000000020004" pitchFamily="2" charset="0"/>
              </a:rPr>
              <a:t>Comprendre l’importance de la qualité de l’air avec le module « Essentiel » de L’Air et Moi</a:t>
            </a:r>
          </a:p>
          <a:p>
            <a:pPr marL="285750" indent="-285750" algn="just">
              <a:buFont typeface="Arial" panose="020B0604020202020204" pitchFamily="34" charset="0"/>
              <a:buChar char="•"/>
            </a:pPr>
            <a:r>
              <a:rPr lang="fr-FR" sz="1600" dirty="0">
                <a:solidFill>
                  <a:prstClr val="black"/>
                </a:solidFill>
                <a:latin typeface="Montserrat" panose="02000505000000020004" pitchFamily="2" charset="0"/>
              </a:rPr>
              <a:t>Echanges et prises de parole avec les intervenants sur la question de la qualité de l’air</a:t>
            </a:r>
          </a:p>
          <a:p>
            <a:pPr marL="285750" indent="-285750" algn="just">
              <a:buFont typeface="Arial" panose="020B0604020202020204" pitchFamily="34" charset="0"/>
              <a:buChar char="•"/>
            </a:pPr>
            <a:r>
              <a:rPr lang="fr-FR" sz="1600" dirty="0">
                <a:solidFill>
                  <a:prstClr val="black"/>
                </a:solidFill>
                <a:latin typeface="Montserrat" panose="02000505000000020004" pitchFamily="2" charset="0"/>
              </a:rPr>
              <a:t>Intervention d’</a:t>
            </a:r>
            <a:r>
              <a:rPr lang="fr-FR" sz="1600" dirty="0" err="1">
                <a:solidFill>
                  <a:prstClr val="black"/>
                </a:solidFill>
                <a:latin typeface="Montserrat" panose="02000505000000020004" pitchFamily="2" charset="0"/>
              </a:rPr>
              <a:t>un.e</a:t>
            </a:r>
            <a:r>
              <a:rPr lang="fr-FR" sz="1600" dirty="0">
                <a:solidFill>
                  <a:prstClr val="black"/>
                </a:solidFill>
                <a:latin typeface="Montserrat" panose="02000505000000020004" pitchFamily="2" charset="0"/>
              </a:rPr>
              <a:t> artiste dont le mode d’expression est choisi en fonction du public ciblé du jour </a:t>
            </a:r>
          </a:p>
        </p:txBody>
      </p:sp>
      <p:pic>
        <p:nvPicPr>
          <p:cNvPr id="7" name="Picture 4" descr="Eco&amp;#39;Pop - ECO&amp;#39;POP">
            <a:extLst>
              <a:ext uri="{FF2B5EF4-FFF2-40B4-BE49-F238E27FC236}">
                <a16:creationId xmlns:a16="http://schemas.microsoft.com/office/drawing/2014/main" id="{574CE9A9-C359-48A9-AAD1-2A0D9D9AC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403" y="273710"/>
            <a:ext cx="2780721" cy="111924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6" cstate="print">
            <a:extLst>
              <a:ext uri="{28A0092B-C50C-407E-A947-70E740481C1C}">
                <a14:useLocalDpi xmlns:a14="http://schemas.microsoft.com/office/drawing/2010/main" val="0"/>
              </a:ext>
            </a:extLst>
          </a:blip>
          <a:srcRect t="12330" b="14409"/>
          <a:stretch/>
        </p:blipFill>
        <p:spPr>
          <a:xfrm>
            <a:off x="8171021" y="2507442"/>
            <a:ext cx="4042142" cy="1974225"/>
          </a:xfrm>
          <a:prstGeom prst="rect">
            <a:avLst/>
          </a:prstGeom>
        </p:spPr>
      </p:pic>
      <p:sp>
        <p:nvSpPr>
          <p:cNvPr id="11" name="Rectangle 10"/>
          <p:cNvSpPr/>
          <p:nvPr/>
        </p:nvSpPr>
        <p:spPr>
          <a:xfrm>
            <a:off x="6442499" y="5780330"/>
            <a:ext cx="1766628" cy="646331"/>
          </a:xfrm>
          <a:prstGeom prst="rect">
            <a:avLst/>
          </a:prstGeom>
        </p:spPr>
        <p:txBody>
          <a:bodyPr wrap="square">
            <a:spAutoFit/>
          </a:bodyPr>
          <a:lstStyle/>
          <a:p>
            <a:pPr algn="ctr"/>
            <a:r>
              <a:rPr lang="fr-FR" b="1" dirty="0">
                <a:solidFill>
                  <a:schemeClr val="tx2">
                    <a:lumMod val="75000"/>
                  </a:schemeClr>
                </a:solidFill>
                <a:latin typeface="Montserrat" panose="02000505000000020004" pitchFamily="2" charset="0"/>
                <a:hlinkClick r:id="rId7"/>
              </a:rPr>
              <a:t>Actualités et médias</a:t>
            </a:r>
            <a:endParaRPr lang="fr-FR" b="1" dirty="0">
              <a:solidFill>
                <a:schemeClr val="tx2">
                  <a:lumMod val="75000"/>
                </a:schemeClr>
              </a:solidFill>
              <a:latin typeface="Montserrat" panose="02000505000000020004" pitchFamily="2" charset="0"/>
            </a:endParaRPr>
          </a:p>
        </p:txBody>
      </p:sp>
    </p:spTree>
    <p:extLst>
      <p:ext uri="{BB962C8B-B14F-4D97-AF65-F5344CB8AC3E}">
        <p14:creationId xmlns:p14="http://schemas.microsoft.com/office/powerpoint/2010/main" val="281369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977" y="5029149"/>
            <a:ext cx="2268198" cy="148350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Les Virus et Nous </a:t>
            </a:r>
            <a:br>
              <a:rPr lang="fr-FR" sz="4000" dirty="0">
                <a:solidFill>
                  <a:srgbClr val="008CB4"/>
                </a:solidFill>
                <a:latin typeface="Gotham Black" pitchFamily="50" charset="0"/>
              </a:rPr>
            </a:br>
            <a:r>
              <a:rPr lang="fr-FR" sz="3000" dirty="0" smtClean="0">
                <a:solidFill>
                  <a:srgbClr val="008CB4"/>
                </a:solidFill>
                <a:latin typeface="Gotham Black" pitchFamily="50" charset="0"/>
              </a:rPr>
              <a:t>Projet </a:t>
            </a:r>
            <a:r>
              <a:rPr lang="fr-FR" sz="3000" dirty="0">
                <a:solidFill>
                  <a:srgbClr val="008CB4"/>
                </a:solidFill>
                <a:latin typeface="Gotham Black" pitchFamily="50" charset="0"/>
              </a:rPr>
              <a:t>é</a:t>
            </a:r>
            <a:r>
              <a:rPr lang="fr-FR" sz="3000" dirty="0" smtClean="0">
                <a:solidFill>
                  <a:srgbClr val="008CB4"/>
                </a:solidFill>
                <a:latin typeface="Gotham Black" pitchFamily="50" charset="0"/>
              </a:rPr>
              <a:t>coles</a:t>
            </a:r>
            <a:endParaRPr lang="fr-FR" sz="3000" dirty="0">
              <a:solidFill>
                <a:srgbClr val="008CB4"/>
              </a:solidFill>
            </a:endParaRPr>
          </a:p>
        </p:txBody>
      </p:sp>
      <p:sp>
        <p:nvSpPr>
          <p:cNvPr id="5" name="Rectangle 4"/>
          <p:cNvSpPr/>
          <p:nvPr/>
        </p:nvSpPr>
        <p:spPr>
          <a:xfrm>
            <a:off x="838200" y="2320988"/>
            <a:ext cx="6813884" cy="2308324"/>
          </a:xfrm>
          <a:prstGeom prst="rect">
            <a:avLst/>
          </a:prstGeom>
        </p:spPr>
        <p:txBody>
          <a:bodyPr wrap="square">
            <a:spAutoFit/>
          </a:bodyPr>
          <a:lstStyle/>
          <a:p>
            <a:pPr lvl="0" algn="just"/>
            <a:r>
              <a:rPr lang="fr-FR" sz="1600" dirty="0">
                <a:solidFill>
                  <a:prstClr val="black"/>
                </a:solidFill>
                <a:latin typeface="Montserrat" panose="02000505000000020004" pitchFamily="2" charset="0"/>
              </a:rPr>
              <a:t>« </a:t>
            </a:r>
            <a:r>
              <a:rPr lang="fr-FR" sz="1600" b="1" dirty="0">
                <a:solidFill>
                  <a:prstClr val="black"/>
                </a:solidFill>
                <a:latin typeface="Montserrat" panose="02000505000000020004" pitchFamily="2" charset="0"/>
              </a:rPr>
              <a:t>Les Virus et Nous</a:t>
            </a:r>
            <a:r>
              <a:rPr lang="fr-FR" sz="1600" dirty="0">
                <a:solidFill>
                  <a:prstClr val="black"/>
                </a:solidFill>
                <a:latin typeface="Montserrat" panose="02000505000000020004" pitchFamily="2" charset="0"/>
              </a:rPr>
              <a:t> », téléchargeable gratuitement, a été réalisé dans un esprit de partage, de coopération et de solidarité. </a:t>
            </a:r>
          </a:p>
          <a:p>
            <a:pPr lvl="0" algn="just"/>
            <a:endParaRPr lang="fr-FR" sz="1600" dirty="0">
              <a:solidFill>
                <a:prstClr val="black"/>
              </a:solidFill>
              <a:latin typeface="Montserrat" panose="02000505000000020004" pitchFamily="2" charset="0"/>
            </a:endParaRPr>
          </a:p>
          <a:p>
            <a:pPr lvl="0" algn="just"/>
            <a:r>
              <a:rPr lang="fr-FR" sz="1600" dirty="0">
                <a:solidFill>
                  <a:prstClr val="black"/>
                </a:solidFill>
                <a:latin typeface="Montserrat" panose="02000505000000020004" pitchFamily="2" charset="0"/>
              </a:rPr>
              <a:t>La Fondation Anna Lindh (FAL), dont le réseau international compte 42 pays, participe aux adaptations et traductions de ce programme pour favoriser sa diffusion auprès d’un large public. </a:t>
            </a:r>
          </a:p>
          <a:p>
            <a:pPr lvl="0" algn="just"/>
            <a:endParaRPr lang="fr-FR" sz="1600" dirty="0">
              <a:solidFill>
                <a:prstClr val="black"/>
              </a:solidFill>
              <a:latin typeface="Montserrat" panose="02000505000000020004" pitchFamily="2" charset="0"/>
            </a:endParaRPr>
          </a:p>
          <a:p>
            <a:pPr lvl="0" algn="just"/>
            <a:r>
              <a:rPr lang="fr-FR" sz="1600" dirty="0">
                <a:solidFill>
                  <a:prstClr val="black"/>
                </a:solidFill>
                <a:latin typeface="Montserrat" panose="02000505000000020004" pitchFamily="2" charset="0"/>
              </a:rPr>
              <a:t>Ce programme est également soutenu par </a:t>
            </a:r>
            <a:r>
              <a:rPr lang="fr-FR" sz="1600" dirty="0" err="1">
                <a:solidFill>
                  <a:prstClr val="black"/>
                </a:solidFill>
                <a:latin typeface="Montserrat" panose="02000505000000020004" pitchFamily="2" charset="0"/>
              </a:rPr>
              <a:t>AtmoSud</a:t>
            </a:r>
            <a:r>
              <a:rPr lang="fr-FR" sz="1600" dirty="0">
                <a:solidFill>
                  <a:prstClr val="black"/>
                </a:solidFill>
                <a:latin typeface="Montserrat" panose="02000505000000020004" pitchFamily="2" charset="0"/>
              </a:rPr>
              <a:t> et l’ARS Provence-Alpes-Côte d’Azur.</a:t>
            </a:r>
          </a:p>
        </p:txBody>
      </p:sp>
      <p:pic>
        <p:nvPicPr>
          <p:cNvPr id="6" name="Image 5">
            <a:extLst>
              <a:ext uri="{FF2B5EF4-FFF2-40B4-BE49-F238E27FC236}">
                <a16:creationId xmlns:a16="http://schemas.microsoft.com/office/drawing/2014/main" id="{94A85660-8E10-42E5-901E-27849243D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432" y="0"/>
            <a:ext cx="3264568" cy="323384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936" y="2988779"/>
            <a:ext cx="2154913" cy="1409409"/>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1377" y="5236637"/>
            <a:ext cx="2259569" cy="1407344"/>
          </a:xfrm>
          <a:prstGeom prst="rect">
            <a:avLst/>
          </a:prstGeom>
        </p:spPr>
      </p:pic>
      <p:sp>
        <p:nvSpPr>
          <p:cNvPr id="10" name="Rectangle 9"/>
          <p:cNvSpPr/>
          <p:nvPr/>
        </p:nvSpPr>
        <p:spPr>
          <a:xfrm>
            <a:off x="8950181" y="3493428"/>
            <a:ext cx="694421" cy="400110"/>
          </a:xfrm>
          <a:prstGeom prst="rect">
            <a:avLst/>
          </a:prstGeom>
        </p:spPr>
        <p:txBody>
          <a:bodyPr wrap="none">
            <a:spAutoFit/>
          </a:bodyPr>
          <a:lstStyle/>
          <a:p>
            <a:r>
              <a:rPr lang="fr-FR" sz="2000" b="1" dirty="0">
                <a:solidFill>
                  <a:schemeClr val="tx2">
                    <a:lumMod val="75000"/>
                  </a:schemeClr>
                </a:solidFill>
                <a:latin typeface="Montserrat" panose="02000505000000020004" pitchFamily="2" charset="0"/>
                <a:hlinkClick r:id="rId7"/>
              </a:rPr>
              <a:t>Site</a:t>
            </a:r>
            <a:endParaRPr lang="fr-FR" sz="2000" dirty="0">
              <a:latin typeface="Montserrat" panose="02000505000000020004" pitchFamily="2" charset="0"/>
            </a:endParaRPr>
          </a:p>
        </p:txBody>
      </p:sp>
      <p:sp>
        <p:nvSpPr>
          <p:cNvPr id="11" name="Rectangle 10"/>
          <p:cNvSpPr/>
          <p:nvPr/>
        </p:nvSpPr>
        <p:spPr>
          <a:xfrm>
            <a:off x="9916259" y="5485115"/>
            <a:ext cx="1489804" cy="923330"/>
          </a:xfrm>
          <a:prstGeom prst="rect">
            <a:avLst/>
          </a:prstGeom>
        </p:spPr>
        <p:txBody>
          <a:bodyPr wrap="square">
            <a:spAutoFit/>
          </a:bodyPr>
          <a:lstStyle/>
          <a:p>
            <a:pPr algn="ctr"/>
            <a:r>
              <a:rPr lang="fr-FR" b="1" dirty="0">
                <a:solidFill>
                  <a:schemeClr val="tx2">
                    <a:lumMod val="75000"/>
                  </a:schemeClr>
                </a:solidFill>
                <a:latin typeface="Montserrat" panose="02000505000000020004" pitchFamily="2" charset="0"/>
                <a:hlinkClick r:id="rId8"/>
              </a:rPr>
              <a:t>Diaporama Virus et Nous</a:t>
            </a:r>
            <a:endParaRPr lang="fr-FR" b="1" dirty="0">
              <a:solidFill>
                <a:schemeClr val="tx2">
                  <a:lumMod val="75000"/>
                </a:schemeClr>
              </a:solidFill>
              <a:latin typeface="Montserrat" panose="02000505000000020004" pitchFamily="2" charset="0"/>
            </a:endParaRPr>
          </a:p>
        </p:txBody>
      </p:sp>
      <p:sp>
        <p:nvSpPr>
          <p:cNvPr id="12" name="Rectangle 11"/>
          <p:cNvSpPr/>
          <p:nvPr/>
        </p:nvSpPr>
        <p:spPr>
          <a:xfrm>
            <a:off x="5780762" y="5447735"/>
            <a:ext cx="1766628" cy="646331"/>
          </a:xfrm>
          <a:prstGeom prst="rect">
            <a:avLst/>
          </a:prstGeom>
        </p:spPr>
        <p:txBody>
          <a:bodyPr wrap="square">
            <a:spAutoFit/>
          </a:bodyPr>
          <a:lstStyle/>
          <a:p>
            <a:pPr algn="ctr"/>
            <a:r>
              <a:rPr lang="fr-FR" b="1" dirty="0">
                <a:solidFill>
                  <a:schemeClr val="tx2">
                    <a:lumMod val="75000"/>
                  </a:schemeClr>
                </a:solidFill>
                <a:latin typeface="Montserrat" panose="02000505000000020004" pitchFamily="2" charset="0"/>
                <a:hlinkClick r:id="rId9"/>
              </a:rPr>
              <a:t>Actualités et médias</a:t>
            </a:r>
            <a:endParaRPr lang="fr-FR" b="1" dirty="0">
              <a:solidFill>
                <a:schemeClr val="tx2">
                  <a:lumMod val="75000"/>
                </a:schemeClr>
              </a:solidFill>
              <a:latin typeface="Montserrat" panose="02000505000000020004" pitchFamily="2" charset="0"/>
            </a:endParaRPr>
          </a:p>
        </p:txBody>
      </p:sp>
    </p:spTree>
    <p:extLst>
      <p:ext uri="{BB962C8B-B14F-4D97-AF65-F5344CB8AC3E}">
        <p14:creationId xmlns:p14="http://schemas.microsoft.com/office/powerpoint/2010/main" val="270929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6928"/>
          <a:stretch/>
        </p:blipFill>
        <p:spPr>
          <a:xfrm>
            <a:off x="8285000" y="2604977"/>
            <a:ext cx="3907000" cy="2424222"/>
          </a:xfrm>
          <a:prstGeom prst="rect">
            <a:avLst/>
          </a:prstGeom>
        </p:spPr>
      </p:pic>
      <p:pic>
        <p:nvPicPr>
          <p:cNvPr id="6" name="Picture 2" descr="L’image contient peut-être : 20 personnes, personnes souriantes, personnes debout">
            <a:extLst>
              <a:ext uri="{FF2B5EF4-FFF2-40B4-BE49-F238E27FC236}">
                <a16:creationId xmlns:a16="http://schemas.microsoft.com/office/drawing/2014/main" id="{CC83FB0B-2786-49DE-BBEF-5B9F568F3B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6" t="11417" r="1962" b="6149"/>
          <a:stretch/>
        </p:blipFill>
        <p:spPr bwMode="auto">
          <a:xfrm>
            <a:off x="8285000" y="5029199"/>
            <a:ext cx="390700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070" y="4152559"/>
            <a:ext cx="2680674" cy="175328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001" y="0"/>
            <a:ext cx="3907000" cy="2930250"/>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Formation des Collectivités </a:t>
            </a:r>
            <a:br>
              <a:rPr lang="fr-FR" sz="4000" dirty="0">
                <a:solidFill>
                  <a:srgbClr val="008CB4"/>
                </a:solidFill>
                <a:latin typeface="Gotham Black" pitchFamily="50" charset="0"/>
              </a:rPr>
            </a:br>
            <a:r>
              <a:rPr lang="fr-FR" sz="3000" dirty="0" smtClean="0">
                <a:solidFill>
                  <a:srgbClr val="008CB4"/>
                </a:solidFill>
                <a:latin typeface="Gotham Black" pitchFamily="50" charset="0"/>
              </a:rPr>
              <a:t>Projet</a:t>
            </a:r>
            <a:endParaRPr lang="fr-FR" sz="3000" dirty="0">
              <a:solidFill>
                <a:srgbClr val="008CB4"/>
              </a:solidFill>
            </a:endParaRPr>
          </a:p>
        </p:txBody>
      </p:sp>
      <p:sp>
        <p:nvSpPr>
          <p:cNvPr id="5" name="Rectangle 4"/>
          <p:cNvSpPr/>
          <p:nvPr/>
        </p:nvSpPr>
        <p:spPr>
          <a:xfrm>
            <a:off x="838200" y="2143312"/>
            <a:ext cx="5966637" cy="923330"/>
          </a:xfrm>
          <a:prstGeom prst="rect">
            <a:avLst/>
          </a:prstGeom>
        </p:spPr>
        <p:txBody>
          <a:bodyPr wrap="square">
            <a:spAutoFit/>
          </a:bodyPr>
          <a:lstStyle/>
          <a:p>
            <a:pPr lvl="0" algn="just">
              <a:defRPr/>
            </a:pPr>
            <a:r>
              <a:rPr lang="fr-FR" dirty="0">
                <a:solidFill>
                  <a:prstClr val="black"/>
                </a:solidFill>
                <a:latin typeface="Montserrat" panose="02000505000000020004" pitchFamily="2" charset="0"/>
              </a:rPr>
              <a:t>La formation des responsables des collectivités est aussi une forme de ressources de la </a:t>
            </a:r>
            <a:r>
              <a:rPr lang="fr-FR" dirty="0" smtClean="0">
                <a:solidFill>
                  <a:prstClr val="black"/>
                </a:solidFill>
                <a:latin typeface="Montserrat" panose="02000505000000020004" pitchFamily="2" charset="0"/>
              </a:rPr>
              <a:t>Fédération l’Air et Moi.</a:t>
            </a:r>
            <a:endParaRPr lang="fr-FR" dirty="0">
              <a:solidFill>
                <a:prstClr val="black"/>
              </a:solidFill>
              <a:latin typeface="Montserrat" panose="02000505000000020004" pitchFamily="2" charset="0"/>
            </a:endParaRPr>
          </a:p>
        </p:txBody>
      </p:sp>
      <p:sp>
        <p:nvSpPr>
          <p:cNvPr id="9" name="Rectangle 8"/>
          <p:cNvSpPr/>
          <p:nvPr/>
        </p:nvSpPr>
        <p:spPr>
          <a:xfrm>
            <a:off x="4562174" y="4675256"/>
            <a:ext cx="1950429" cy="707886"/>
          </a:xfrm>
          <a:prstGeom prst="rect">
            <a:avLst/>
          </a:prstGeom>
        </p:spPr>
        <p:txBody>
          <a:bodyPr wrap="square">
            <a:spAutoFit/>
          </a:bodyPr>
          <a:lstStyle/>
          <a:p>
            <a:pPr algn="ctr"/>
            <a:r>
              <a:rPr lang="fr-FR" sz="2000" b="1" dirty="0" smtClean="0">
                <a:solidFill>
                  <a:schemeClr val="tx2">
                    <a:lumMod val="75000"/>
                  </a:schemeClr>
                </a:solidFill>
                <a:latin typeface="Montserrat" panose="02000505000000020004" pitchFamily="2" charset="0"/>
                <a:hlinkClick r:id="rId7"/>
              </a:rPr>
              <a:t>Site pour la formation</a:t>
            </a:r>
            <a:endParaRPr lang="fr-FR" sz="2000" dirty="0">
              <a:latin typeface="Montserrat" panose="02000505000000020004" pitchFamily="2" charset="0"/>
            </a:endParaRPr>
          </a:p>
        </p:txBody>
      </p:sp>
    </p:spTree>
    <p:extLst>
      <p:ext uri="{BB962C8B-B14F-4D97-AF65-F5344CB8AC3E}">
        <p14:creationId xmlns:p14="http://schemas.microsoft.com/office/powerpoint/2010/main" val="2279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233887"/>
            <a:ext cx="4648200" cy="3100313"/>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Formation de </a:t>
            </a:r>
            <a:r>
              <a:rPr lang="fr-FR" sz="4000" dirty="0" smtClean="0">
                <a:solidFill>
                  <a:srgbClr val="008CB4"/>
                </a:solidFill>
                <a:latin typeface="Gotham Black" pitchFamily="50" charset="0"/>
              </a:rPr>
              <a:t>formateurs </a:t>
            </a:r>
            <a:r>
              <a:rPr lang="fr-FR" sz="4000" dirty="0">
                <a:solidFill>
                  <a:srgbClr val="008CB4"/>
                </a:solidFill>
                <a:latin typeface="Gotham Black" pitchFamily="50" charset="0"/>
              </a:rPr>
              <a:t/>
            </a:r>
            <a:br>
              <a:rPr lang="fr-FR" sz="4000" dirty="0">
                <a:solidFill>
                  <a:srgbClr val="008CB4"/>
                </a:solidFill>
                <a:latin typeface="Gotham Black" pitchFamily="50" charset="0"/>
              </a:rPr>
            </a:br>
            <a:r>
              <a:rPr lang="fr-FR" sz="3000" dirty="0" smtClean="0">
                <a:solidFill>
                  <a:srgbClr val="008CB4"/>
                </a:solidFill>
                <a:latin typeface="Gotham Black" pitchFamily="50" charset="0"/>
              </a:rPr>
              <a:t>Projet</a:t>
            </a:r>
            <a:endParaRPr lang="fr-FR" sz="3000" dirty="0">
              <a:solidFill>
                <a:srgbClr val="008CB4"/>
              </a:solidFill>
            </a:endParaRPr>
          </a:p>
        </p:txBody>
      </p:sp>
      <p:sp>
        <p:nvSpPr>
          <p:cNvPr id="5" name="Rectangle 4"/>
          <p:cNvSpPr/>
          <p:nvPr/>
        </p:nvSpPr>
        <p:spPr>
          <a:xfrm>
            <a:off x="788581" y="2245693"/>
            <a:ext cx="5307419" cy="1200329"/>
          </a:xfrm>
          <a:prstGeom prst="rect">
            <a:avLst/>
          </a:prstGeom>
        </p:spPr>
        <p:txBody>
          <a:bodyPr wrap="square">
            <a:spAutoFit/>
          </a:bodyPr>
          <a:lstStyle/>
          <a:p>
            <a:pPr lvl="0" algn="just">
              <a:defRPr/>
            </a:pPr>
            <a:r>
              <a:rPr lang="fr-FR" dirty="0">
                <a:solidFill>
                  <a:prstClr val="black"/>
                </a:solidFill>
                <a:latin typeface="Montserrat" panose="02000505000000020004" pitchFamily="2" charset="0"/>
              </a:rPr>
              <a:t>La formation des formateurs des collectivités ou enseignants est un déploiement efficace mais aussi une forme de ressources de la </a:t>
            </a:r>
            <a:r>
              <a:rPr lang="fr-FR" dirty="0" smtClean="0">
                <a:solidFill>
                  <a:prstClr val="black"/>
                </a:solidFill>
                <a:latin typeface="Montserrat" panose="02000505000000020004" pitchFamily="2" charset="0"/>
              </a:rPr>
              <a:t>Fédération l’Air et Moi.</a:t>
            </a:r>
            <a:endParaRPr lang="fr-FR" dirty="0">
              <a:solidFill>
                <a:prstClr val="black"/>
              </a:solidFill>
              <a:latin typeface="Montserrat" panose="02000505000000020004" pitchFamily="2" charset="0"/>
            </a:endParaRPr>
          </a:p>
        </p:txBody>
      </p:sp>
      <p:pic>
        <p:nvPicPr>
          <p:cNvPr id="6" name="Image 5">
            <a:extLst>
              <a:ext uri="{FF2B5EF4-FFF2-40B4-BE49-F238E27FC236}">
                <a16:creationId xmlns:a16="http://schemas.microsoft.com/office/drawing/2014/main" id="{C279434C-BA93-4409-A04B-BFA27FA9B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4877666"/>
            <a:ext cx="4648200" cy="2011240"/>
          </a:xfrm>
          <a:prstGeom prst="rect">
            <a:avLst/>
          </a:prstGeom>
        </p:spPr>
      </p:pic>
      <p:pic>
        <p:nvPicPr>
          <p:cNvPr id="7" name="Image 6">
            <a:extLst>
              <a:ext uri="{FF2B5EF4-FFF2-40B4-BE49-F238E27FC236}">
                <a16:creationId xmlns:a16="http://schemas.microsoft.com/office/drawing/2014/main" id="{78631B95-D6CF-408F-895D-88A1E8CF6E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014" b="-1"/>
          <a:stretch/>
        </p:blipFill>
        <p:spPr>
          <a:xfrm>
            <a:off x="7543801" y="2402958"/>
            <a:ext cx="4648200" cy="2474708"/>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6421" y="3913471"/>
            <a:ext cx="2680674" cy="1753280"/>
          </a:xfrm>
          <a:prstGeom prst="rect">
            <a:avLst/>
          </a:prstGeom>
        </p:spPr>
      </p:pic>
      <p:sp>
        <p:nvSpPr>
          <p:cNvPr id="10" name="Rectangle 9"/>
          <p:cNvSpPr/>
          <p:nvPr/>
        </p:nvSpPr>
        <p:spPr>
          <a:xfrm>
            <a:off x="5721543" y="4436168"/>
            <a:ext cx="1950429" cy="707886"/>
          </a:xfrm>
          <a:prstGeom prst="rect">
            <a:avLst/>
          </a:prstGeom>
        </p:spPr>
        <p:txBody>
          <a:bodyPr wrap="square">
            <a:spAutoFit/>
          </a:bodyPr>
          <a:lstStyle/>
          <a:p>
            <a:pPr algn="ctr"/>
            <a:r>
              <a:rPr lang="fr-FR" sz="2000" b="1" dirty="0" smtClean="0">
                <a:solidFill>
                  <a:schemeClr val="tx2">
                    <a:lumMod val="75000"/>
                  </a:schemeClr>
                </a:solidFill>
                <a:latin typeface="Montserrat" panose="02000505000000020004" pitchFamily="2" charset="0"/>
                <a:hlinkClick r:id="rId7"/>
              </a:rPr>
              <a:t>Site pour la formation</a:t>
            </a:r>
            <a:endParaRPr lang="fr-FR" sz="2000" dirty="0">
              <a:latin typeface="Montserrat" panose="02000505000000020004" pitchFamily="2" charset="0"/>
            </a:endParaRPr>
          </a:p>
        </p:txBody>
      </p:sp>
    </p:spTree>
    <p:extLst>
      <p:ext uri="{BB962C8B-B14F-4D97-AF65-F5344CB8AC3E}">
        <p14:creationId xmlns:p14="http://schemas.microsoft.com/office/powerpoint/2010/main" val="3131351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Guide de </a:t>
            </a:r>
            <a:r>
              <a:rPr lang="fr-FR" sz="4000" dirty="0" smtClean="0">
                <a:solidFill>
                  <a:srgbClr val="008CB4"/>
                </a:solidFill>
                <a:latin typeface="Gotham Black" pitchFamily="50" charset="0"/>
              </a:rPr>
              <a:t>travaux </a:t>
            </a:r>
            <a:r>
              <a:rPr lang="fr-FR" sz="4000" dirty="0">
                <a:solidFill>
                  <a:srgbClr val="008CB4"/>
                </a:solidFill>
                <a:latin typeface="Gotham Black" pitchFamily="50" charset="0"/>
              </a:rPr>
              <a:t>p</a:t>
            </a:r>
            <a:r>
              <a:rPr lang="fr-FR" sz="4000" dirty="0" smtClean="0">
                <a:solidFill>
                  <a:srgbClr val="008CB4"/>
                </a:solidFill>
                <a:latin typeface="Gotham Black" pitchFamily="50" charset="0"/>
              </a:rPr>
              <a:t>ratiques</a:t>
            </a:r>
            <a:endParaRPr lang="fr-FR" sz="4000" dirty="0">
              <a:solidFill>
                <a:srgbClr val="008CB4"/>
              </a:solidFill>
            </a:endParaRPr>
          </a:p>
        </p:txBody>
      </p:sp>
      <p:sp>
        <p:nvSpPr>
          <p:cNvPr id="5" name="Rectangle 4"/>
          <p:cNvSpPr/>
          <p:nvPr/>
        </p:nvSpPr>
        <p:spPr>
          <a:xfrm>
            <a:off x="838200" y="1690688"/>
            <a:ext cx="7210925" cy="830997"/>
          </a:xfrm>
          <a:prstGeom prst="rect">
            <a:avLst/>
          </a:prstGeom>
        </p:spPr>
        <p:txBody>
          <a:bodyPr wrap="square">
            <a:spAutoFit/>
          </a:bodyPr>
          <a:lstStyle/>
          <a:p>
            <a:pPr lvl="0">
              <a:defRPr/>
            </a:pPr>
            <a:r>
              <a:rPr lang="fr-FR" sz="1600" dirty="0" smtClean="0">
                <a:solidFill>
                  <a:prstClr val="black"/>
                </a:solidFill>
                <a:latin typeface="Montserrat" panose="02000505000000020004" pitchFamily="2" charset="0"/>
              </a:rPr>
              <a:t>Les travaux pratiques amènent les élèves à développer un raisonnement scientifique et à mieux comprendre certaines notions complexes et abstraites liées à la pollution de l’air.  </a:t>
            </a:r>
            <a:endParaRPr lang="fr-FR" sz="1600" dirty="0">
              <a:solidFill>
                <a:prstClr val="black"/>
              </a:solidFill>
              <a:latin typeface="Montserrat" panose="02000505000000020004" pitchFamily="2" charset="0"/>
            </a:endParaRPr>
          </a:p>
        </p:txBody>
      </p:sp>
      <p:sp>
        <p:nvSpPr>
          <p:cNvPr id="6" name="Rectangle 5"/>
          <p:cNvSpPr/>
          <p:nvPr/>
        </p:nvSpPr>
        <p:spPr>
          <a:xfrm>
            <a:off x="838200" y="2689229"/>
            <a:ext cx="7114675" cy="941796"/>
          </a:xfrm>
          <a:prstGeom prst="rect">
            <a:avLst/>
          </a:prstGeom>
        </p:spPr>
        <p:txBody>
          <a:bodyPr wrap="square">
            <a:spAutoFit/>
          </a:bodyPr>
          <a:lstStyle/>
          <a:p>
            <a:pPr lvl="0" algn="just">
              <a:lnSpc>
                <a:spcPct val="115000"/>
              </a:lnSpc>
              <a:defRPr/>
            </a:pPr>
            <a:r>
              <a:rPr lang="fr-FR" sz="1600" dirty="0">
                <a:solidFill>
                  <a:prstClr val="black"/>
                </a:solidFill>
                <a:latin typeface="Montserrat" panose="02000505000000020004" pitchFamily="2" charset="0"/>
                <a:ea typeface="Calibri" panose="020F0502020204030204" pitchFamily="34" charset="0"/>
                <a:cs typeface="ITC Officina Sans Book Regular"/>
              </a:rPr>
              <a:t>Ce guide est un outil très apprécié des enseignants et des animateurs du fait de ses dimensions </a:t>
            </a:r>
            <a:r>
              <a:rPr lang="fr-FR" sz="1600" b="1" dirty="0">
                <a:solidFill>
                  <a:prstClr val="black"/>
                </a:solidFill>
                <a:latin typeface="Montserrat" panose="02000505000000020004" pitchFamily="2" charset="0"/>
                <a:ea typeface="Calibri" panose="020F0502020204030204" pitchFamily="34" charset="0"/>
                <a:cs typeface="ITC Officina Sans Book Regular"/>
              </a:rPr>
              <a:t>pratiques, ludiques et expérimentales</a:t>
            </a:r>
            <a:r>
              <a:rPr lang="fr-FR" sz="1600" dirty="0">
                <a:solidFill>
                  <a:prstClr val="black"/>
                </a:solidFill>
                <a:latin typeface="Montserrat" panose="02000505000000020004" pitchFamily="2" charset="0"/>
                <a:ea typeface="Calibri" panose="020F0502020204030204" pitchFamily="34" charset="0"/>
                <a:cs typeface="ITC Officina Sans Book Regular"/>
              </a:rPr>
              <a:t>.</a:t>
            </a:r>
            <a:endParaRPr lang="fr-FR" sz="1600" b="1" dirty="0">
              <a:solidFill>
                <a:prstClr val="black"/>
              </a:solidFill>
              <a:latin typeface="Montserrat" panose="02000505000000020004" pitchFamily="2" charset="0"/>
              <a:ea typeface="MS Mincho"/>
              <a:cs typeface="Times New Roman" panose="02020603050405020304" pitchFamily="18" charset="0"/>
            </a:endParaRPr>
          </a:p>
        </p:txBody>
      </p:sp>
      <p:pic>
        <p:nvPicPr>
          <p:cNvPr id="7" name="Image 6"/>
          <p:cNvPicPr/>
          <p:nvPr/>
        </p:nvPicPr>
        <p:blipFill rotWithShape="1">
          <a:blip r:embed="rId3" cstate="print">
            <a:extLst>
              <a:ext uri="{28A0092B-C50C-407E-A947-70E740481C1C}">
                <a14:useLocalDpi xmlns:a14="http://schemas.microsoft.com/office/drawing/2010/main" val="0"/>
              </a:ext>
            </a:extLst>
          </a:blip>
          <a:srcRect l="12906" t="22193" r="54414" b="4869"/>
          <a:stretch/>
        </p:blipFill>
        <p:spPr bwMode="auto">
          <a:xfrm>
            <a:off x="8881740" y="1363666"/>
            <a:ext cx="2997439" cy="4182115"/>
          </a:xfrm>
          <a:prstGeom prst="rect">
            <a:avLst/>
          </a:prstGeom>
          <a:ln>
            <a:noFill/>
          </a:ln>
          <a:extLst>
            <a:ext uri="{53640926-AAD7-44D8-BBD7-CCE9431645EC}">
              <a14:shadowObscured xmlns:a14="http://schemas.microsoft.com/office/drawing/2010/main"/>
            </a:ext>
          </a:extLst>
        </p:spPr>
      </p:pic>
      <p:cxnSp>
        <p:nvCxnSpPr>
          <p:cNvPr id="9" name="Connecteur en arc 8"/>
          <p:cNvCxnSpPr>
            <a:stCxn id="6" idx="2"/>
          </p:cNvCxnSpPr>
          <p:nvPr/>
        </p:nvCxnSpPr>
        <p:spPr>
          <a:xfrm rot="16200000" flipH="1">
            <a:off x="6008438" y="2018125"/>
            <a:ext cx="1017338" cy="424313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96" y="3970421"/>
            <a:ext cx="2259248" cy="1649149"/>
          </a:xfrm>
          <a:prstGeom prst="rect">
            <a:avLst/>
          </a:prstGeom>
        </p:spPr>
      </p:pic>
      <p:pic>
        <p:nvPicPr>
          <p:cNvPr id="12" name="Image 11">
            <a:extLst>
              <a:ext uri="{FF2B5EF4-FFF2-40B4-BE49-F238E27FC236}">
                <a16:creationId xmlns:a16="http://schemas.microsoft.com/office/drawing/2014/main" id="{0F694CD5-A567-49A4-867D-56DA77B5D3C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39795" y="4564063"/>
            <a:ext cx="2757845" cy="1879931"/>
          </a:xfrm>
          <a:prstGeom prst="rect">
            <a:avLst/>
          </a:prstGeom>
        </p:spPr>
      </p:pic>
    </p:spTree>
    <p:extLst>
      <p:ext uri="{BB962C8B-B14F-4D97-AF65-F5344CB8AC3E}">
        <p14:creationId xmlns:p14="http://schemas.microsoft.com/office/powerpoint/2010/main" val="2794137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Réseau Méditerranée </a:t>
            </a:r>
            <a:br>
              <a:rPr lang="fr-FR" sz="4000" dirty="0">
                <a:solidFill>
                  <a:srgbClr val="008CB4"/>
                </a:solidFill>
                <a:latin typeface="Gotham Black" pitchFamily="50" charset="0"/>
              </a:rPr>
            </a:br>
            <a:r>
              <a:rPr lang="fr-FR" sz="3000" dirty="0" smtClean="0">
                <a:solidFill>
                  <a:srgbClr val="008CB4"/>
                </a:solidFill>
                <a:latin typeface="Gotham Black" pitchFamily="50" charset="0"/>
              </a:rPr>
              <a:t>Projet</a:t>
            </a:r>
            <a:endParaRPr lang="fr-FR" sz="3000" dirty="0">
              <a:solidFill>
                <a:srgbClr val="008CB4"/>
              </a:solidFill>
            </a:endParaRPr>
          </a:p>
        </p:txBody>
      </p:sp>
      <p:sp>
        <p:nvSpPr>
          <p:cNvPr id="5" name="Rectangle 4"/>
          <p:cNvSpPr/>
          <p:nvPr/>
        </p:nvSpPr>
        <p:spPr>
          <a:xfrm>
            <a:off x="852787" y="1914819"/>
            <a:ext cx="7848601" cy="830997"/>
          </a:xfrm>
          <a:prstGeom prst="rect">
            <a:avLst/>
          </a:prstGeom>
        </p:spPr>
        <p:txBody>
          <a:bodyPr wrap="square">
            <a:spAutoFit/>
          </a:bodyPr>
          <a:lstStyle/>
          <a:p>
            <a:pPr lvl="0" algn="just">
              <a:defRPr/>
            </a:pPr>
            <a:r>
              <a:rPr lang="fr-FR" sz="1600" dirty="0">
                <a:solidFill>
                  <a:prstClr val="black"/>
                </a:solidFill>
                <a:latin typeface="Montserrat" panose="02000505000000020004" pitchFamily="2" charset="0"/>
              </a:rPr>
              <a:t>La FAEM avec l’aide de la Région Sud, décide de créer un réseau méditerranéen de sensibilisation à la qualité de l’air dans une démarche de partage et de coopération avec les pays autour de la Méditerranée. </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787" y="2828925"/>
            <a:ext cx="8917690" cy="4650507"/>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2809" y="4221285"/>
            <a:ext cx="409882" cy="396979"/>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2352" y="5818412"/>
            <a:ext cx="409882" cy="396979"/>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3442" y="6016901"/>
            <a:ext cx="409882" cy="39697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147" y="5735782"/>
            <a:ext cx="409882" cy="396979"/>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698" y="4141200"/>
            <a:ext cx="409882" cy="396979"/>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172" y="4874770"/>
            <a:ext cx="409882" cy="396979"/>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567" y="5915030"/>
            <a:ext cx="409882" cy="396979"/>
          </a:xfrm>
          <a:prstGeom prst="rect">
            <a:avLst/>
          </a:prstGeom>
        </p:spPr>
      </p:pic>
      <p:sp>
        <p:nvSpPr>
          <p:cNvPr id="3" name="Rectangle 2"/>
          <p:cNvSpPr/>
          <p:nvPr/>
        </p:nvSpPr>
        <p:spPr>
          <a:xfrm>
            <a:off x="852787" y="3096335"/>
            <a:ext cx="3198218" cy="1323439"/>
          </a:xfrm>
          <a:prstGeom prst="rect">
            <a:avLst/>
          </a:prstGeom>
        </p:spPr>
        <p:txBody>
          <a:bodyPr wrap="square">
            <a:spAutoFit/>
          </a:bodyPr>
          <a:lstStyle/>
          <a:p>
            <a:pPr lvl="0" algn="just">
              <a:defRPr/>
            </a:pPr>
            <a:r>
              <a:rPr lang="fr-FR" sz="1600" dirty="0">
                <a:solidFill>
                  <a:prstClr val="black"/>
                </a:solidFill>
                <a:latin typeface="Montserrat" panose="02000505000000020004" pitchFamily="2" charset="0"/>
              </a:rPr>
              <a:t>C’est le début d’un projet international qui vise surtout à toucher les pays d’Afrique, grâce notamment aux Clubs UNESCO</a:t>
            </a:r>
            <a:endParaRPr lang="fr-FR" sz="1600" dirty="0">
              <a:solidFill>
                <a:prstClr val="black"/>
              </a:solidFill>
              <a:latin typeface="Montserrat" panose="02000505000000020004" pitchFamily="2" charset="0"/>
            </a:endParaRPr>
          </a:p>
        </p:txBody>
      </p:sp>
    </p:spTree>
    <p:extLst>
      <p:ext uri="{BB962C8B-B14F-4D97-AF65-F5344CB8AC3E}">
        <p14:creationId xmlns:p14="http://schemas.microsoft.com/office/powerpoint/2010/main" val="138277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Programme Européen </a:t>
            </a:r>
            <a:br>
              <a:rPr lang="fr-FR" sz="4000" dirty="0">
                <a:solidFill>
                  <a:srgbClr val="008CB4"/>
                </a:solidFill>
                <a:latin typeface="Gotham Black" pitchFamily="50" charset="0"/>
              </a:rPr>
            </a:br>
            <a:r>
              <a:rPr lang="fr-FR" sz="3000" dirty="0" smtClean="0">
                <a:solidFill>
                  <a:srgbClr val="008CB4"/>
                </a:solidFill>
                <a:latin typeface="Gotham Black" pitchFamily="50" charset="0"/>
              </a:rPr>
              <a:t>Projet</a:t>
            </a:r>
            <a:endParaRPr lang="fr-FR" sz="3000" dirty="0">
              <a:solidFill>
                <a:srgbClr val="008CB4"/>
              </a:solidFill>
            </a:endParaRPr>
          </a:p>
        </p:txBody>
      </p:sp>
      <p:sp>
        <p:nvSpPr>
          <p:cNvPr id="5" name="Rectangle 4"/>
          <p:cNvSpPr/>
          <p:nvPr/>
        </p:nvSpPr>
        <p:spPr>
          <a:xfrm>
            <a:off x="813378" y="1706850"/>
            <a:ext cx="5873172" cy="584775"/>
          </a:xfrm>
          <a:prstGeom prst="rect">
            <a:avLst/>
          </a:prstGeom>
        </p:spPr>
        <p:txBody>
          <a:bodyPr wrap="square">
            <a:spAutoFit/>
          </a:bodyPr>
          <a:lstStyle/>
          <a:p>
            <a:pPr lvl="0" algn="just">
              <a:defRPr/>
            </a:pPr>
            <a:r>
              <a:rPr lang="fr-FR" sz="1600" dirty="0">
                <a:solidFill>
                  <a:prstClr val="black"/>
                </a:solidFill>
                <a:latin typeface="Montserrat" panose="02000505000000020004" pitchFamily="2" charset="0"/>
              </a:rPr>
              <a:t>Notre association participe déjà à un programme européen avec </a:t>
            </a:r>
            <a:r>
              <a:rPr lang="fr-FR" sz="1600" dirty="0" err="1">
                <a:solidFill>
                  <a:prstClr val="black"/>
                </a:solidFill>
                <a:latin typeface="Montserrat" panose="02000505000000020004" pitchFamily="2" charset="0"/>
              </a:rPr>
              <a:t>AtmoSud</a:t>
            </a:r>
            <a:r>
              <a:rPr lang="fr-FR" sz="1600" dirty="0">
                <a:solidFill>
                  <a:prstClr val="black"/>
                </a:solidFill>
                <a:latin typeface="Montserrat" panose="02000505000000020004" pitchFamily="2" charset="0"/>
              </a:rPr>
              <a:t>, c’est le cas du projet SH’AIR. </a:t>
            </a:r>
          </a:p>
        </p:txBody>
      </p:sp>
      <p:sp>
        <p:nvSpPr>
          <p:cNvPr id="6" name="Rectangle 5"/>
          <p:cNvSpPr/>
          <p:nvPr/>
        </p:nvSpPr>
        <p:spPr>
          <a:xfrm>
            <a:off x="838200" y="3633465"/>
            <a:ext cx="6102811" cy="584775"/>
          </a:xfrm>
          <a:prstGeom prst="rect">
            <a:avLst/>
          </a:prstGeom>
        </p:spPr>
        <p:txBody>
          <a:bodyPr wrap="square">
            <a:spAutoFit/>
          </a:bodyPr>
          <a:lstStyle/>
          <a:p>
            <a:pPr lvl="0" algn="just">
              <a:defRPr/>
            </a:pPr>
            <a:r>
              <a:rPr lang="fr-FR" sz="1600" dirty="0">
                <a:solidFill>
                  <a:prstClr val="black"/>
                </a:solidFill>
                <a:latin typeface="Montserrat" panose="02000505000000020004" pitchFamily="2" charset="0"/>
              </a:rPr>
              <a:t>Nous sommes également aujourd’hui partenaire et pilote de la partie </a:t>
            </a:r>
            <a:r>
              <a:rPr lang="fr-FR" sz="1600" i="1" dirty="0">
                <a:solidFill>
                  <a:prstClr val="black"/>
                </a:solidFill>
                <a:latin typeface="Montserrat" panose="02000505000000020004" pitchFamily="2" charset="0"/>
              </a:rPr>
              <a:t>sensibilisation</a:t>
            </a:r>
            <a:r>
              <a:rPr lang="fr-FR" sz="1600" dirty="0">
                <a:solidFill>
                  <a:prstClr val="black"/>
                </a:solidFill>
                <a:latin typeface="Montserrat" panose="02000505000000020004" pitchFamily="2" charset="0"/>
              </a:rPr>
              <a:t> du programme DIAM’S</a:t>
            </a:r>
          </a:p>
        </p:txBody>
      </p:sp>
      <p:sp>
        <p:nvSpPr>
          <p:cNvPr id="7" name="Rectangle 6"/>
          <p:cNvSpPr/>
          <p:nvPr/>
        </p:nvSpPr>
        <p:spPr>
          <a:xfrm>
            <a:off x="813378" y="5781678"/>
            <a:ext cx="7053577" cy="584775"/>
          </a:xfrm>
          <a:prstGeom prst="rect">
            <a:avLst/>
          </a:prstGeom>
        </p:spPr>
        <p:txBody>
          <a:bodyPr wrap="square">
            <a:spAutoFit/>
          </a:bodyPr>
          <a:lstStyle/>
          <a:p>
            <a:pPr lvl="0">
              <a:defRPr/>
            </a:pPr>
            <a:r>
              <a:rPr lang="fr-FR" sz="1600" dirty="0">
                <a:solidFill>
                  <a:prstClr val="black"/>
                </a:solidFill>
                <a:latin typeface="Montserrat" panose="02000505000000020004" pitchFamily="2" charset="0"/>
              </a:rPr>
              <a:t>Désormais, nous serons attentif aux nouveaux programmes européens. L’air et la santé, l’air et le climat, l’air et la biodiversité.</a:t>
            </a:r>
          </a:p>
        </p:txBody>
      </p:sp>
      <p:pic>
        <p:nvPicPr>
          <p:cNvPr id="8" name="Image 7"/>
          <p:cNvPicPr>
            <a:picLocks noChangeAspect="1"/>
          </p:cNvPicPr>
          <p:nvPr/>
        </p:nvPicPr>
        <p:blipFill rotWithShape="1">
          <a:blip r:embed="rId3"/>
          <a:srcRect b="7968"/>
          <a:stretch/>
        </p:blipFill>
        <p:spPr>
          <a:xfrm>
            <a:off x="7712237" y="617147"/>
            <a:ext cx="1978699" cy="821518"/>
          </a:xfrm>
          <a:prstGeom prst="rect">
            <a:avLst/>
          </a:prstGeom>
        </p:spPr>
      </p:pic>
      <p:pic>
        <p:nvPicPr>
          <p:cNvPr id="9" name="Picture 2" descr="Le projet DIAMS : Digital Alliance for Marseille Sustainability | AtmoSud">
            <a:extLst>
              <a:ext uri="{FF2B5EF4-FFF2-40B4-BE49-F238E27FC236}">
                <a16:creationId xmlns:a16="http://schemas.microsoft.com/office/drawing/2014/main" id="{8335E482-2DA6-444D-BC40-80FB3F458B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340"/>
          <a:stretch/>
        </p:blipFill>
        <p:spPr bwMode="auto">
          <a:xfrm>
            <a:off x="8191322" y="2442211"/>
            <a:ext cx="373397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e projet DIAMS : Digital Alliance for Marseille Sustainability | AtmoSud">
            <a:extLst>
              <a:ext uri="{FF2B5EF4-FFF2-40B4-BE49-F238E27FC236}">
                <a16:creationId xmlns:a16="http://schemas.microsoft.com/office/drawing/2014/main" id="{8335E482-2DA6-444D-BC40-80FB3F458B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89" r="16357" b="68937"/>
          <a:stretch/>
        </p:blipFill>
        <p:spPr bwMode="auto">
          <a:xfrm>
            <a:off x="9820274" y="455415"/>
            <a:ext cx="2105025" cy="103048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527" y="2544698"/>
            <a:ext cx="1331383" cy="870784"/>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7984" y="2507722"/>
            <a:ext cx="1387916" cy="907760"/>
          </a:xfrm>
          <a:prstGeom prst="rect">
            <a:avLst/>
          </a:prstGeom>
        </p:spPr>
      </p:pic>
      <p:sp>
        <p:nvSpPr>
          <p:cNvPr id="3" name="Rectangle 2"/>
          <p:cNvSpPr/>
          <p:nvPr/>
        </p:nvSpPr>
        <p:spPr>
          <a:xfrm>
            <a:off x="1132093" y="2712429"/>
            <a:ext cx="982252" cy="523220"/>
          </a:xfrm>
          <a:prstGeom prst="rect">
            <a:avLst/>
          </a:prstGeom>
        </p:spPr>
        <p:txBody>
          <a:bodyPr wrap="square">
            <a:spAutoFit/>
          </a:bodyPr>
          <a:lstStyle/>
          <a:p>
            <a:pPr algn="ctr"/>
            <a:r>
              <a:rPr lang="fr-FR" sz="1400" b="1" dirty="0">
                <a:solidFill>
                  <a:schemeClr val="tx2">
                    <a:lumMod val="75000"/>
                  </a:schemeClr>
                </a:solidFill>
                <a:latin typeface="Montserrat" panose="02000505000000020004" pitchFamily="2" charset="0"/>
                <a:hlinkClick r:id="rId7"/>
              </a:rPr>
              <a:t>Site SH’AIR</a:t>
            </a:r>
            <a:endParaRPr lang="fr-FR" sz="1400" b="1" dirty="0">
              <a:solidFill>
                <a:schemeClr val="tx2">
                  <a:lumMod val="75000"/>
                </a:schemeClr>
              </a:solidFill>
              <a:latin typeface="Montserrat" panose="02000505000000020004" pitchFamily="2" charset="0"/>
            </a:endParaRPr>
          </a:p>
        </p:txBody>
      </p:sp>
      <p:sp>
        <p:nvSpPr>
          <p:cNvPr id="17" name="Rectangle 16"/>
          <p:cNvSpPr/>
          <p:nvPr/>
        </p:nvSpPr>
        <p:spPr>
          <a:xfrm>
            <a:off x="2899775" y="2582212"/>
            <a:ext cx="1164334" cy="738664"/>
          </a:xfrm>
          <a:prstGeom prst="rect">
            <a:avLst/>
          </a:prstGeom>
        </p:spPr>
        <p:txBody>
          <a:bodyPr wrap="square">
            <a:spAutoFit/>
          </a:bodyPr>
          <a:lstStyle/>
          <a:p>
            <a:pPr algn="ctr"/>
            <a:r>
              <a:rPr lang="fr-FR" sz="1400" b="1" dirty="0">
                <a:solidFill>
                  <a:schemeClr val="tx2">
                    <a:lumMod val="75000"/>
                  </a:schemeClr>
                </a:solidFill>
                <a:latin typeface="Montserrat" panose="02000505000000020004" pitchFamily="2" charset="0"/>
                <a:hlinkClick r:id="rId8"/>
              </a:rPr>
              <a:t>Bilan d’activités SH’AIR</a:t>
            </a:r>
            <a:endParaRPr lang="fr-FR" sz="1400" b="1" dirty="0">
              <a:solidFill>
                <a:schemeClr val="tx2">
                  <a:lumMod val="75000"/>
                </a:schemeClr>
              </a:solidFill>
              <a:latin typeface="Montserrat" panose="02000505000000020004" pitchFamily="2" charset="0"/>
            </a:endParaRPr>
          </a:p>
        </p:txBody>
      </p:sp>
      <p:pic>
        <p:nvPicPr>
          <p:cNvPr id="18" name="Imag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747" y="4637797"/>
            <a:ext cx="1524550" cy="949547"/>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8850" y="4586826"/>
            <a:ext cx="1524550" cy="949547"/>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7953" y="4547132"/>
            <a:ext cx="1524550" cy="949547"/>
          </a:xfrm>
          <a:prstGeom prst="rect">
            <a:avLst/>
          </a:prstGeom>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2640" y="4547131"/>
            <a:ext cx="1524550" cy="949547"/>
          </a:xfrm>
          <a:prstGeom prst="rect">
            <a:avLst/>
          </a:prstGeom>
        </p:spPr>
      </p:pic>
      <p:sp>
        <p:nvSpPr>
          <p:cNvPr id="22" name="Rectangle 21"/>
          <p:cNvSpPr/>
          <p:nvPr/>
        </p:nvSpPr>
        <p:spPr>
          <a:xfrm>
            <a:off x="984197" y="4850960"/>
            <a:ext cx="1235650" cy="523220"/>
          </a:xfrm>
          <a:prstGeom prst="rect">
            <a:avLst/>
          </a:prstGeom>
        </p:spPr>
        <p:txBody>
          <a:bodyPr wrap="square">
            <a:spAutoFit/>
          </a:bodyPr>
          <a:lstStyle/>
          <a:p>
            <a:pPr algn="ctr"/>
            <a:r>
              <a:rPr lang="fr-FR" sz="1400" b="1" dirty="0">
                <a:solidFill>
                  <a:schemeClr val="tx2">
                    <a:lumMod val="75000"/>
                  </a:schemeClr>
                </a:solidFill>
                <a:latin typeface="Montserrat" panose="02000505000000020004" pitchFamily="2" charset="0"/>
                <a:hlinkClick r:id="rId10"/>
              </a:rPr>
              <a:t>Documents DIAMS</a:t>
            </a:r>
            <a:endParaRPr lang="fr-FR" sz="1400" b="1" dirty="0">
              <a:solidFill>
                <a:schemeClr val="tx2">
                  <a:lumMod val="75000"/>
                </a:schemeClr>
              </a:solidFill>
              <a:latin typeface="Montserrat" panose="02000505000000020004" pitchFamily="2" charset="0"/>
            </a:endParaRPr>
          </a:p>
        </p:txBody>
      </p:sp>
      <p:sp>
        <p:nvSpPr>
          <p:cNvPr id="23" name="Rectangle 22"/>
          <p:cNvSpPr/>
          <p:nvPr/>
        </p:nvSpPr>
        <p:spPr>
          <a:xfrm>
            <a:off x="2779037" y="4907710"/>
            <a:ext cx="1204176" cy="307777"/>
          </a:xfrm>
          <a:prstGeom prst="rect">
            <a:avLst/>
          </a:prstGeom>
        </p:spPr>
        <p:txBody>
          <a:bodyPr wrap="none">
            <a:spAutoFit/>
          </a:bodyPr>
          <a:lstStyle/>
          <a:p>
            <a:pPr algn="ctr"/>
            <a:r>
              <a:rPr lang="fr-FR" sz="1400" b="1" dirty="0">
                <a:solidFill>
                  <a:schemeClr val="tx2">
                    <a:lumMod val="75000"/>
                  </a:schemeClr>
                </a:solidFill>
                <a:latin typeface="Montserrat" panose="02000505000000020004" pitchFamily="2" charset="0"/>
                <a:hlinkClick r:id="rId11"/>
              </a:rPr>
              <a:t>Site DIAMS</a:t>
            </a:r>
            <a:endParaRPr lang="fr-FR" sz="1400" b="1" dirty="0">
              <a:solidFill>
                <a:schemeClr val="tx2">
                  <a:lumMod val="75000"/>
                </a:schemeClr>
              </a:solidFill>
              <a:latin typeface="Montserrat" panose="02000505000000020004" pitchFamily="2" charset="0"/>
            </a:endParaRPr>
          </a:p>
        </p:txBody>
      </p:sp>
      <p:sp>
        <p:nvSpPr>
          <p:cNvPr id="24" name="Rectangle 23"/>
          <p:cNvSpPr/>
          <p:nvPr/>
        </p:nvSpPr>
        <p:spPr>
          <a:xfrm>
            <a:off x="4444952" y="4880537"/>
            <a:ext cx="1410963" cy="307777"/>
          </a:xfrm>
          <a:prstGeom prst="rect">
            <a:avLst/>
          </a:prstGeom>
        </p:spPr>
        <p:txBody>
          <a:bodyPr wrap="none">
            <a:spAutoFit/>
          </a:bodyPr>
          <a:lstStyle/>
          <a:p>
            <a:pPr algn="ctr"/>
            <a:r>
              <a:rPr lang="fr-FR" sz="1400" b="1" dirty="0">
                <a:solidFill>
                  <a:schemeClr val="tx2">
                    <a:lumMod val="75000"/>
                  </a:schemeClr>
                </a:solidFill>
                <a:latin typeface="Montserrat" panose="02000505000000020004" pitchFamily="2" charset="0"/>
                <a:hlinkClick r:id="rId12"/>
              </a:rPr>
              <a:t>Projet DIAMS</a:t>
            </a:r>
            <a:endParaRPr lang="fr-FR" sz="1400" b="1" dirty="0">
              <a:solidFill>
                <a:schemeClr val="tx2">
                  <a:lumMod val="75000"/>
                </a:schemeClr>
              </a:solidFill>
              <a:latin typeface="Montserrat" panose="02000505000000020004" pitchFamily="2" charset="0"/>
            </a:endParaRPr>
          </a:p>
        </p:txBody>
      </p:sp>
      <p:sp>
        <p:nvSpPr>
          <p:cNvPr id="25" name="Rectangle 24"/>
          <p:cNvSpPr/>
          <p:nvPr/>
        </p:nvSpPr>
        <p:spPr>
          <a:xfrm>
            <a:off x="6246772" y="4890315"/>
            <a:ext cx="1465465" cy="307777"/>
          </a:xfrm>
          <a:prstGeom prst="rect">
            <a:avLst/>
          </a:prstGeom>
        </p:spPr>
        <p:txBody>
          <a:bodyPr wrap="none">
            <a:spAutoFit/>
          </a:bodyPr>
          <a:lstStyle/>
          <a:p>
            <a:pPr algn="ctr"/>
            <a:r>
              <a:rPr lang="fr-FR" sz="1400" b="1" dirty="0">
                <a:solidFill>
                  <a:schemeClr val="tx2">
                    <a:lumMod val="75000"/>
                  </a:schemeClr>
                </a:solidFill>
                <a:latin typeface="Montserrat" panose="02000505000000020004" pitchFamily="2" charset="0"/>
                <a:hlinkClick r:id="rId13"/>
              </a:rPr>
              <a:t>Vidéos DIAMS</a:t>
            </a:r>
            <a:endParaRPr lang="fr-FR" sz="1400" b="1" dirty="0">
              <a:solidFill>
                <a:schemeClr val="tx2">
                  <a:lumMod val="75000"/>
                </a:schemeClr>
              </a:solidFill>
              <a:latin typeface="Montserrat" panose="02000505000000020004" pitchFamily="2" charset="0"/>
            </a:endParaRPr>
          </a:p>
        </p:txBody>
      </p:sp>
    </p:spTree>
    <p:extLst>
      <p:ext uri="{BB962C8B-B14F-4D97-AF65-F5344CB8AC3E}">
        <p14:creationId xmlns:p14="http://schemas.microsoft.com/office/powerpoint/2010/main" val="2697437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 Présentation du projet L’Air et Moi </a:t>
            </a:r>
            <a:endParaRPr lang="fr-FR" sz="4000"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1750" y="2191105"/>
            <a:ext cx="4892050" cy="3230887"/>
          </a:xfrm>
          <a:prstGeom prst="rect">
            <a:avLst/>
          </a:prstGeom>
        </p:spPr>
      </p:pic>
      <p:sp>
        <p:nvSpPr>
          <p:cNvPr id="10" name="Rectangle 9"/>
          <p:cNvSpPr/>
          <p:nvPr/>
        </p:nvSpPr>
        <p:spPr>
          <a:xfrm>
            <a:off x="1161523" y="2716173"/>
            <a:ext cx="6096000" cy="2585323"/>
          </a:xfrm>
          <a:prstGeom prst="rect">
            <a:avLst/>
          </a:prstGeom>
        </p:spPr>
        <p:txBody>
          <a:bodyPr>
            <a:spAutoFit/>
          </a:bodyPr>
          <a:lstStyle/>
          <a:p>
            <a:pPr marL="285750" lvl="0" indent="-285750">
              <a:buFont typeface="Arial" panose="020B0604020202020204" pitchFamily="34" charset="0"/>
              <a:buChar char="•"/>
            </a:pPr>
            <a:r>
              <a:rPr lang="fr-FR" dirty="0">
                <a:latin typeface="Montserrat" panose="02000505000000020004" pitchFamily="2" charset="0"/>
              </a:rPr>
              <a:t> Plus de </a:t>
            </a:r>
            <a:r>
              <a:rPr lang="fr-FR" b="1" dirty="0">
                <a:solidFill>
                  <a:srgbClr val="008CB4"/>
                </a:solidFill>
                <a:latin typeface="Montserrat" panose="02000505000000020004" pitchFamily="2" charset="0"/>
              </a:rPr>
              <a:t>11 ans </a:t>
            </a:r>
            <a:r>
              <a:rPr lang="fr-FR" b="1" dirty="0" smtClean="0">
                <a:solidFill>
                  <a:srgbClr val="008CB4"/>
                </a:solidFill>
                <a:latin typeface="Montserrat" panose="02000505000000020004" pitchFamily="2" charset="0"/>
              </a:rPr>
              <a:t>d’expérience</a:t>
            </a:r>
          </a:p>
          <a:p>
            <a:pPr marL="285750" lvl="0" indent="-285750">
              <a:buFont typeface="Arial" panose="020B0604020202020204" pitchFamily="34" charset="0"/>
              <a:buChar char="•"/>
            </a:pPr>
            <a:endParaRPr lang="fr-FR" b="1" dirty="0">
              <a:solidFill>
                <a:schemeClr val="accent1"/>
              </a:solidFill>
              <a:latin typeface="Montserrat" panose="02000505000000020004" pitchFamily="2" charset="0"/>
            </a:endParaRPr>
          </a:p>
          <a:p>
            <a:pPr marL="285750" lvl="0" indent="-285750">
              <a:buFont typeface="Arial" panose="020B0604020202020204" pitchFamily="34" charset="0"/>
              <a:buChar char="•"/>
            </a:pPr>
            <a:r>
              <a:rPr lang="fr-FR" b="1" dirty="0" smtClean="0">
                <a:solidFill>
                  <a:srgbClr val="008CB4"/>
                </a:solidFill>
                <a:latin typeface="Montserrat" panose="02000505000000020004" pitchFamily="2" charset="0"/>
              </a:rPr>
              <a:t>1 </a:t>
            </a:r>
            <a:r>
              <a:rPr lang="fr-FR" b="1" dirty="0">
                <a:solidFill>
                  <a:srgbClr val="008CB4"/>
                </a:solidFill>
                <a:latin typeface="Montserrat" panose="02000505000000020004" pitchFamily="2" charset="0"/>
              </a:rPr>
              <a:t>million </a:t>
            </a:r>
            <a:r>
              <a:rPr lang="fr-FR" dirty="0">
                <a:latin typeface="Montserrat" panose="02000505000000020004" pitchFamily="2" charset="0"/>
              </a:rPr>
              <a:t>d</a:t>
            </a:r>
            <a:r>
              <a:rPr lang="fr-FR" b="1" dirty="0">
                <a:latin typeface="Montserrat" panose="02000505000000020004" pitchFamily="2" charset="0"/>
              </a:rPr>
              <a:t>’</a:t>
            </a:r>
            <a:r>
              <a:rPr lang="fr-FR" dirty="0">
                <a:latin typeface="Montserrat" panose="02000505000000020004" pitchFamily="2" charset="0"/>
              </a:rPr>
              <a:t>enfants sensibilisés </a:t>
            </a:r>
            <a:endParaRPr lang="fr-FR" dirty="0" smtClean="0">
              <a:latin typeface="Montserrat" panose="02000505000000020004" pitchFamily="2" charset="0"/>
            </a:endParaRPr>
          </a:p>
          <a:p>
            <a:pPr marL="285750" lvl="0" indent="-285750">
              <a:buFont typeface="Arial" panose="020B0604020202020204" pitchFamily="34" charset="0"/>
              <a:buChar char="•"/>
            </a:pPr>
            <a:endParaRPr lang="fr-FR" dirty="0">
              <a:latin typeface="Montserrat" panose="02000505000000020004" pitchFamily="2" charset="0"/>
            </a:endParaRPr>
          </a:p>
          <a:p>
            <a:pPr marL="285750" lvl="0" indent="-285750">
              <a:buFont typeface="Arial" panose="020B0604020202020204" pitchFamily="34" charset="0"/>
              <a:buChar char="•"/>
            </a:pPr>
            <a:r>
              <a:rPr lang="fr-FR" dirty="0" smtClean="0">
                <a:latin typeface="Montserrat" panose="02000505000000020004" pitchFamily="2" charset="0"/>
              </a:rPr>
              <a:t>Gratuit </a:t>
            </a:r>
            <a:r>
              <a:rPr lang="fr-FR" dirty="0">
                <a:latin typeface="Montserrat" panose="02000505000000020004" pitchFamily="2" charset="0"/>
              </a:rPr>
              <a:t>et traduit en</a:t>
            </a:r>
            <a:r>
              <a:rPr lang="fr-FR" dirty="0">
                <a:solidFill>
                  <a:srgbClr val="008CB3"/>
                </a:solidFill>
                <a:latin typeface="Montserrat" panose="02000505000000020004" pitchFamily="2" charset="0"/>
              </a:rPr>
              <a:t> </a:t>
            </a:r>
            <a:r>
              <a:rPr lang="fr-FR" b="1" dirty="0">
                <a:solidFill>
                  <a:srgbClr val="008CB4"/>
                </a:solidFill>
                <a:latin typeface="Montserrat" panose="02000505000000020004" pitchFamily="2" charset="0"/>
              </a:rPr>
              <a:t>15</a:t>
            </a:r>
            <a:r>
              <a:rPr lang="fr-FR" b="1" dirty="0">
                <a:solidFill>
                  <a:srgbClr val="008CB3"/>
                </a:solidFill>
                <a:latin typeface="Montserrat" panose="02000505000000020004" pitchFamily="2" charset="0"/>
              </a:rPr>
              <a:t> </a:t>
            </a:r>
            <a:r>
              <a:rPr lang="fr-FR" b="1" dirty="0" smtClean="0">
                <a:solidFill>
                  <a:srgbClr val="008CB4"/>
                </a:solidFill>
                <a:latin typeface="Montserrat" panose="02000505000000020004" pitchFamily="2" charset="0"/>
              </a:rPr>
              <a:t>langues</a:t>
            </a:r>
          </a:p>
          <a:p>
            <a:pPr marL="285750" lvl="0" indent="-285750">
              <a:buFont typeface="Arial" panose="020B0604020202020204" pitchFamily="34" charset="0"/>
              <a:buChar char="•"/>
            </a:pPr>
            <a:endParaRPr lang="fr-FR" dirty="0">
              <a:latin typeface="Montserrat" panose="02000505000000020004" pitchFamily="2" charset="0"/>
            </a:endParaRPr>
          </a:p>
          <a:p>
            <a:pPr marL="285750" lvl="0" indent="-285750">
              <a:buFont typeface="Arial" panose="020B0604020202020204" pitchFamily="34" charset="0"/>
              <a:buChar char="•"/>
            </a:pPr>
            <a:r>
              <a:rPr lang="fr-FR" dirty="0" smtClean="0">
                <a:latin typeface="Montserrat" panose="02000505000000020004" pitchFamily="2" charset="0"/>
              </a:rPr>
              <a:t>Une </a:t>
            </a:r>
            <a:r>
              <a:rPr lang="fr-FR" dirty="0">
                <a:latin typeface="Montserrat" panose="02000505000000020004" pitchFamily="2" charset="0"/>
              </a:rPr>
              <a:t>équipe de plus de </a:t>
            </a:r>
            <a:r>
              <a:rPr lang="fr-FR" b="1" dirty="0">
                <a:solidFill>
                  <a:srgbClr val="008CB4"/>
                </a:solidFill>
                <a:latin typeface="Montserrat" panose="02000505000000020004" pitchFamily="2" charset="0"/>
              </a:rPr>
              <a:t>300</a:t>
            </a:r>
            <a:r>
              <a:rPr lang="fr-FR" dirty="0">
                <a:latin typeface="Montserrat" panose="02000505000000020004" pitchFamily="2" charset="0"/>
              </a:rPr>
              <a:t> </a:t>
            </a:r>
            <a:r>
              <a:rPr lang="fr-FR" b="1" dirty="0" smtClean="0">
                <a:solidFill>
                  <a:srgbClr val="008CB4"/>
                </a:solidFill>
                <a:latin typeface="Montserrat" panose="02000505000000020004" pitchFamily="2" charset="0"/>
              </a:rPr>
              <a:t>personnes</a:t>
            </a:r>
          </a:p>
          <a:p>
            <a:pPr marL="285750" lvl="0" indent="-285750">
              <a:buFont typeface="Arial" panose="020B0604020202020204" pitchFamily="34" charset="0"/>
              <a:buChar char="•"/>
            </a:pPr>
            <a:endParaRPr lang="fr-FR" dirty="0">
              <a:latin typeface="Montserrat" panose="02000505000000020004" pitchFamily="2" charset="0"/>
            </a:endParaRPr>
          </a:p>
          <a:p>
            <a:pPr marL="285750" lvl="0" indent="-285750">
              <a:buFont typeface="Arial" panose="020B0604020202020204" pitchFamily="34" charset="0"/>
              <a:buChar char="•"/>
            </a:pPr>
            <a:r>
              <a:rPr lang="fr-FR" dirty="0" smtClean="0">
                <a:latin typeface="Montserrat" panose="02000505000000020004" pitchFamily="2" charset="0"/>
              </a:rPr>
              <a:t>Plus </a:t>
            </a:r>
            <a:r>
              <a:rPr lang="fr-FR" dirty="0">
                <a:latin typeface="Montserrat" panose="02000505000000020004" pitchFamily="2" charset="0"/>
              </a:rPr>
              <a:t>de </a:t>
            </a:r>
            <a:r>
              <a:rPr lang="fr-FR" b="1" dirty="0" smtClean="0">
                <a:solidFill>
                  <a:srgbClr val="008CB4"/>
                </a:solidFill>
                <a:latin typeface="Montserrat" panose="02000505000000020004" pitchFamily="2" charset="0"/>
              </a:rPr>
              <a:t>400 000 téléchargements </a:t>
            </a:r>
            <a:endParaRPr lang="fr-FR" b="1" dirty="0">
              <a:solidFill>
                <a:srgbClr val="008CB4"/>
              </a:solidFill>
              <a:latin typeface="Montserrat" panose="02000505000000020004" pitchFamily="2" charset="0"/>
            </a:endParaRPr>
          </a:p>
        </p:txBody>
      </p:sp>
    </p:spTree>
    <p:extLst>
      <p:ext uri="{BB962C8B-B14F-4D97-AF65-F5344CB8AC3E}">
        <p14:creationId xmlns:p14="http://schemas.microsoft.com/office/powerpoint/2010/main" val="3356999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5486" y="4759923"/>
            <a:ext cx="3646514" cy="235498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L’Air et Moi à travers les </a:t>
            </a:r>
            <a:r>
              <a:rPr lang="fr-FR" sz="4000" dirty="0" smtClean="0">
                <a:solidFill>
                  <a:srgbClr val="008CB4"/>
                </a:solidFill>
                <a:latin typeface="Gotham Black" pitchFamily="50" charset="0"/>
              </a:rPr>
              <a:t>COP</a:t>
            </a:r>
            <a:endParaRPr lang="fr-FR" sz="4000" dirty="0">
              <a:solidFill>
                <a:srgbClr val="008CB4"/>
              </a:solidFill>
            </a:endParaRPr>
          </a:p>
        </p:txBody>
      </p:sp>
      <p:sp>
        <p:nvSpPr>
          <p:cNvPr id="5" name="Rectangle 4"/>
          <p:cNvSpPr/>
          <p:nvPr/>
        </p:nvSpPr>
        <p:spPr>
          <a:xfrm>
            <a:off x="764078" y="2796279"/>
            <a:ext cx="6044046" cy="1169551"/>
          </a:xfrm>
          <a:prstGeom prst="rect">
            <a:avLst/>
          </a:prstGeom>
        </p:spPr>
        <p:txBody>
          <a:bodyPr wrap="square">
            <a:spAutoFit/>
          </a:bodyPr>
          <a:lstStyle/>
          <a:p>
            <a:pPr algn="just"/>
            <a:r>
              <a:rPr lang="fr-FR" sz="1400" dirty="0">
                <a:latin typeface="Montserrat" panose="02000505000000020004" pitchFamily="2" charset="0"/>
              </a:rPr>
              <a:t>Notre objectif est de </a:t>
            </a:r>
            <a:r>
              <a:rPr lang="fr-FR" sz="1400" b="1" dirty="0">
                <a:latin typeface="Montserrat" panose="02000505000000020004" pitchFamily="2" charset="0"/>
              </a:rPr>
              <a:t>partager nos actions de sensibilisation à la qualité de l’air</a:t>
            </a:r>
            <a:r>
              <a:rPr lang="fr-FR" sz="1400" dirty="0">
                <a:latin typeface="Montserrat" panose="02000505000000020004" pitchFamily="2" charset="0"/>
              </a:rPr>
              <a:t> pour les écoles, collèges et lycées. </a:t>
            </a:r>
          </a:p>
          <a:p>
            <a:pPr algn="just"/>
            <a:endParaRPr lang="fr-FR" sz="1400" dirty="0">
              <a:latin typeface="Montserrat" panose="02000505000000020004" pitchFamily="2" charset="0"/>
            </a:endParaRPr>
          </a:p>
          <a:p>
            <a:pPr algn="just"/>
            <a:r>
              <a:rPr lang="fr-FR" sz="1400" dirty="0">
                <a:latin typeface="Montserrat" panose="02000505000000020004" pitchFamily="2" charset="0"/>
              </a:rPr>
              <a:t>Participer aux COP est très important pour poursuivre le </a:t>
            </a:r>
            <a:r>
              <a:rPr lang="fr-FR" sz="1400" b="1" dirty="0">
                <a:latin typeface="Montserrat" panose="02000505000000020004" pitchFamily="2" charset="0"/>
              </a:rPr>
              <a:t>déploiement</a:t>
            </a:r>
            <a:r>
              <a:rPr lang="fr-FR" sz="1400" dirty="0">
                <a:latin typeface="Montserrat" panose="02000505000000020004" pitchFamily="2" charset="0"/>
              </a:rPr>
              <a:t> de notre support pédagogique. </a:t>
            </a:r>
          </a:p>
        </p:txBody>
      </p:sp>
      <p:sp>
        <p:nvSpPr>
          <p:cNvPr id="6" name="Rectangle 5"/>
          <p:cNvSpPr/>
          <p:nvPr/>
        </p:nvSpPr>
        <p:spPr>
          <a:xfrm>
            <a:off x="764077" y="4121842"/>
            <a:ext cx="5973395" cy="738664"/>
          </a:xfrm>
          <a:prstGeom prst="rect">
            <a:avLst/>
          </a:prstGeom>
        </p:spPr>
        <p:txBody>
          <a:bodyPr wrap="square">
            <a:spAutoFit/>
          </a:bodyPr>
          <a:lstStyle/>
          <a:p>
            <a:pPr algn="just"/>
            <a:r>
              <a:rPr lang="fr-FR" sz="1400" i="1" dirty="0">
                <a:latin typeface="Montserrat" panose="02000505000000020004" pitchFamily="2" charset="0"/>
              </a:rPr>
              <a:t>L’Air et Moi et </a:t>
            </a:r>
            <a:r>
              <a:rPr lang="fr-FR" sz="1400" i="1" dirty="0" err="1">
                <a:latin typeface="Montserrat" panose="02000505000000020004" pitchFamily="2" charset="0"/>
              </a:rPr>
              <a:t>AtmoSud</a:t>
            </a:r>
            <a:r>
              <a:rPr lang="fr-FR" sz="1400" i="1" dirty="0">
                <a:latin typeface="Montserrat" panose="02000505000000020004" pitchFamily="2" charset="0"/>
              </a:rPr>
              <a:t> ont participé à la COP22 au Maroc, à la COP23 en Allemagne, à la COP24 en Pologne, à la COP25 à </a:t>
            </a:r>
            <a:r>
              <a:rPr lang="fr-FR" sz="1400" i="1" dirty="0" smtClean="0">
                <a:latin typeface="Montserrat" panose="02000505000000020004" pitchFamily="2" charset="0"/>
              </a:rPr>
              <a:t>Madrid, à </a:t>
            </a:r>
            <a:r>
              <a:rPr lang="fr-FR" sz="1400" i="1" dirty="0">
                <a:latin typeface="Montserrat" panose="02000505000000020004" pitchFamily="2" charset="0"/>
              </a:rPr>
              <a:t>la COP26 en Ecosse </a:t>
            </a:r>
            <a:r>
              <a:rPr lang="fr-FR" sz="1400" i="1" dirty="0" smtClean="0">
                <a:latin typeface="Montserrat" panose="02000505000000020004" pitchFamily="2" charset="0"/>
              </a:rPr>
              <a:t>et à la COP27 en Egypte.</a:t>
            </a:r>
            <a:endParaRPr lang="fr-FR" sz="1400" i="1" dirty="0">
              <a:latin typeface="Montserrat" panose="02000505000000020004" pitchFamily="2" charset="0"/>
            </a:endParaRPr>
          </a:p>
        </p:txBody>
      </p:sp>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t="3659"/>
          <a:stretch/>
        </p:blipFill>
        <p:spPr>
          <a:xfrm>
            <a:off x="8545487" y="2325463"/>
            <a:ext cx="3646514" cy="2634800"/>
          </a:xfrm>
          <a:prstGeom prst="rect">
            <a:avLst/>
          </a:prstGeom>
        </p:spPr>
      </p:pic>
      <p:pic>
        <p:nvPicPr>
          <p:cNvPr id="7" name="Image 6"/>
          <p:cNvPicPr>
            <a:picLocks noChangeAspect="1"/>
          </p:cNvPicPr>
          <p:nvPr/>
        </p:nvPicPr>
        <p:blipFill rotWithShape="1">
          <a:blip r:embed="rId5"/>
          <a:srcRect t="1757" b="10714"/>
          <a:stretch/>
        </p:blipFill>
        <p:spPr>
          <a:xfrm>
            <a:off x="8545485" y="-516552"/>
            <a:ext cx="3646514" cy="2847604"/>
          </a:xfrm>
          <a:prstGeom prst="rect">
            <a:avLst/>
          </a:prstGeom>
        </p:spPr>
      </p:pic>
    </p:spTree>
    <p:extLst>
      <p:ext uri="{BB962C8B-B14F-4D97-AF65-F5344CB8AC3E}">
        <p14:creationId xmlns:p14="http://schemas.microsoft.com/office/powerpoint/2010/main" val="824634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766088" y="3084017"/>
            <a:ext cx="5403272" cy="1015663"/>
          </a:xfrm>
          <a:prstGeom prst="rect">
            <a:avLst/>
          </a:prstGeom>
          <a:noFill/>
        </p:spPr>
        <p:txBody>
          <a:bodyPr wrap="square" rtlCol="0">
            <a:spAutoFit/>
          </a:bodyPr>
          <a:lstStyle/>
          <a:p>
            <a:r>
              <a:rPr lang="fr-FR" sz="2400" dirty="0" smtClean="0">
                <a:solidFill>
                  <a:srgbClr val="008CB4"/>
                </a:solidFill>
                <a:latin typeface="Gotham Black" panose="02000604040000020004" pitchFamily="50" charset="0"/>
              </a:rPr>
              <a:t>Depuis 2009 presque </a:t>
            </a:r>
            <a:r>
              <a:rPr lang="fr-FR" sz="3600" dirty="0" smtClean="0">
                <a:solidFill>
                  <a:srgbClr val="008CB4"/>
                </a:solidFill>
                <a:latin typeface="Gotham Black" panose="02000604040000020004" pitchFamily="50" charset="0"/>
              </a:rPr>
              <a:t>1</a:t>
            </a:r>
            <a:r>
              <a:rPr lang="fr-FR" sz="2400" dirty="0" smtClean="0">
                <a:solidFill>
                  <a:srgbClr val="008CB4"/>
                </a:solidFill>
                <a:latin typeface="Gotham Black" panose="02000604040000020004" pitchFamily="50" charset="0"/>
              </a:rPr>
              <a:t> </a:t>
            </a:r>
            <a:r>
              <a:rPr lang="fr-FR" sz="2800" dirty="0" smtClean="0">
                <a:solidFill>
                  <a:srgbClr val="008CB4"/>
                </a:solidFill>
                <a:latin typeface="Gotham Black" panose="02000604040000020004" pitchFamily="50" charset="0"/>
              </a:rPr>
              <a:t>million </a:t>
            </a:r>
            <a:r>
              <a:rPr lang="fr-FR" sz="2400" dirty="0" smtClean="0">
                <a:solidFill>
                  <a:srgbClr val="008CB4"/>
                </a:solidFill>
                <a:latin typeface="Gotham Black" panose="02000604040000020004" pitchFamily="50" charset="0"/>
              </a:rPr>
              <a:t>d’enfants sensibilisés ! </a:t>
            </a:r>
            <a:endParaRPr lang="fr-FR" sz="2400" dirty="0">
              <a:solidFill>
                <a:srgbClr val="008CB4"/>
              </a:solidFill>
              <a:latin typeface="Gotham Black" panose="02000604040000020004" pitchFamily="50"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55" y="669964"/>
            <a:ext cx="5411515" cy="5411515"/>
          </a:xfrm>
          <a:prstGeom prst="rect">
            <a:avLst/>
          </a:prstGeom>
        </p:spPr>
      </p:pic>
      <p:sp>
        <p:nvSpPr>
          <p:cNvPr id="7" name="Zone de texte 2"/>
          <p:cNvSpPr txBox="1">
            <a:spLocks noChangeArrowheads="1"/>
          </p:cNvSpPr>
          <p:nvPr/>
        </p:nvSpPr>
        <p:spPr bwMode="auto">
          <a:xfrm>
            <a:off x="1" y="6422869"/>
            <a:ext cx="12192000" cy="444656"/>
          </a:xfrm>
          <a:prstGeom prst="rect">
            <a:avLst/>
          </a:prstGeom>
          <a:solidFill>
            <a:srgbClr val="69C5F0"/>
          </a:solidFill>
          <a:ln>
            <a:noFill/>
          </a:ln>
        </p:spPr>
        <p:style>
          <a:lnRef idx="3">
            <a:schemeClr val="lt1"/>
          </a:lnRef>
          <a:fillRef idx="1">
            <a:schemeClr val="accent5"/>
          </a:fillRef>
          <a:effectRef idx="1">
            <a:schemeClr val="accent5"/>
          </a:effectRef>
          <a:fontRef idx="minor">
            <a:schemeClr val="lt1"/>
          </a:fontRef>
        </p:style>
        <p:txBody>
          <a:bodyPr rot="0" vert="horz" wrap="square" lIns="91440" tIns="45720" rIns="91440" bIns="45720" anchor="t" anchorCtr="0">
            <a:noAutofit/>
          </a:bodyPr>
          <a:lstStyle/>
          <a:p>
            <a:pPr algn="ctr">
              <a:lnSpc>
                <a:spcPct val="115000"/>
              </a:lnSpc>
              <a:spcAft>
                <a:spcPts val="0"/>
              </a:spcAft>
            </a:pPr>
            <a:r>
              <a:rPr lang="fr-FR" sz="1700" dirty="0">
                <a:solidFill>
                  <a:srgbClr val="E7F4FF"/>
                </a:solidFill>
                <a:uFill>
                  <a:solidFill>
                    <a:srgbClr val="000000"/>
                  </a:solidFill>
                </a:uFill>
                <a:latin typeface="Montserrat" panose="02000505000000020004" pitchFamily="2" charset="0"/>
                <a:ea typeface="Calibri" panose="020F0502020204030204" pitchFamily="34" charset="0"/>
                <a:cs typeface="Calibri Light" panose="020F0302020204030204" pitchFamily="34" charset="0"/>
              </a:rPr>
              <a:t>A travers les enfants, ce sont aussi </a:t>
            </a:r>
            <a:r>
              <a:rPr lang="fr-FR" sz="1700" b="1" dirty="0">
                <a:solidFill>
                  <a:srgbClr val="E7F4FF"/>
                </a:solidFill>
                <a:uFill>
                  <a:solidFill>
                    <a:srgbClr val="000000"/>
                  </a:solidFill>
                </a:uFill>
                <a:latin typeface="Montserrat" panose="02000505000000020004" pitchFamily="2" charset="0"/>
                <a:ea typeface="Calibri" panose="020F0502020204030204" pitchFamily="34" charset="0"/>
                <a:cs typeface="Calibri Light" panose="020F0302020204030204" pitchFamily="34" charset="0"/>
              </a:rPr>
              <a:t>les adultes </a:t>
            </a:r>
            <a:r>
              <a:rPr lang="fr-FR" sz="1700" dirty="0">
                <a:solidFill>
                  <a:srgbClr val="E7F4FF"/>
                </a:solidFill>
                <a:uFill>
                  <a:solidFill>
                    <a:srgbClr val="000000"/>
                  </a:solidFill>
                </a:uFill>
                <a:latin typeface="Montserrat" panose="02000505000000020004" pitchFamily="2" charset="0"/>
                <a:ea typeface="Calibri" panose="020F0502020204030204" pitchFamily="34" charset="0"/>
                <a:cs typeface="Calibri Light" panose="020F0302020204030204" pitchFamily="34" charset="0"/>
              </a:rPr>
              <a:t>qui les côtoient que l’on touche (enseignants, parents, …).</a:t>
            </a:r>
          </a:p>
        </p:txBody>
      </p:sp>
    </p:spTree>
    <p:extLst>
      <p:ext uri="{BB962C8B-B14F-4D97-AF65-F5344CB8AC3E}">
        <p14:creationId xmlns:p14="http://schemas.microsoft.com/office/powerpoint/2010/main" val="2413456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Ils soutiennent nos projets</a:t>
            </a:r>
            <a:r>
              <a:rPr lang="fr-FR" sz="4000" dirty="0" smtClean="0">
                <a:solidFill>
                  <a:srgbClr val="008CB4"/>
                </a:solidFill>
                <a:latin typeface="Gotham Black" pitchFamily="50" charset="0"/>
              </a:rPr>
              <a:t>…</a:t>
            </a:r>
            <a:endParaRPr lang="fr-FR" sz="4000" dirty="0"/>
          </a:p>
        </p:txBody>
      </p:sp>
      <p:pic>
        <p:nvPicPr>
          <p:cNvPr id="5" name="Picture 10" descr="Drapeau de l&amp;#39;Europe | Histoire et vente du pavillon Européen">
            <a:extLst>
              <a:ext uri="{FF2B5EF4-FFF2-40B4-BE49-F238E27FC236}">
                <a16:creationId xmlns:a16="http://schemas.microsoft.com/office/drawing/2014/main" id="{B14C76FA-4FF8-48B3-A4B2-08057A917A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30" t="24567" r="11632" b="25089"/>
          <a:stretch/>
        </p:blipFill>
        <p:spPr bwMode="auto">
          <a:xfrm>
            <a:off x="8295134" y="2991889"/>
            <a:ext cx="1219101" cy="790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es logos - Le Département – Site du Département des Bouches-du-Rhône">
            <a:extLst>
              <a:ext uri="{FF2B5EF4-FFF2-40B4-BE49-F238E27FC236}">
                <a16:creationId xmlns:a16="http://schemas.microsoft.com/office/drawing/2014/main" id="{C2F1D61F-2176-4D5D-A749-06780C17E7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1" t="22562" r="5545" b="28753"/>
          <a:stretch/>
        </p:blipFill>
        <p:spPr bwMode="auto">
          <a:xfrm>
            <a:off x="6963231" y="4360361"/>
            <a:ext cx="2042949" cy="5521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B1C0E5-ED6B-4B94-A5C9-7B03E8F66C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4235" y="2147918"/>
            <a:ext cx="1529340" cy="84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Grand Avignon — Wikipédia">
            <a:extLst>
              <a:ext uri="{FF2B5EF4-FFF2-40B4-BE49-F238E27FC236}">
                <a16:creationId xmlns:a16="http://schemas.microsoft.com/office/drawing/2014/main" id="{9E3180B8-73E8-4BB1-8AA8-CB2DEE46F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475" y="5293125"/>
            <a:ext cx="1698225" cy="81242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signe, dessin, chemise&#10;&#10;Description générée automatiquement">
            <a:extLst>
              <a:ext uri="{FF2B5EF4-FFF2-40B4-BE49-F238E27FC236}">
                <a16:creationId xmlns:a16="http://schemas.microsoft.com/office/drawing/2014/main" id="{3AE3BDA1-6BB3-4620-9E6D-1A58B8FA3C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799" y="3064223"/>
            <a:ext cx="1288568" cy="742215"/>
          </a:xfrm>
          <a:prstGeom prst="rect">
            <a:avLst/>
          </a:prstGeom>
        </p:spPr>
      </p:pic>
      <p:pic>
        <p:nvPicPr>
          <p:cNvPr id="10" name="Image 9">
            <a:hlinkClick r:id="rId7"/>
            <a:extLst>
              <a:ext uri="{FF2B5EF4-FFF2-40B4-BE49-F238E27FC236}">
                <a16:creationId xmlns:a16="http://schemas.microsoft.com/office/drawing/2014/main" id="{12F80E8B-3EC1-4E48-84D2-930C113718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49343" y="1827101"/>
            <a:ext cx="2137824" cy="8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Bienvenue sur notre portail famille">
            <a:extLst>
              <a:ext uri="{FF2B5EF4-FFF2-40B4-BE49-F238E27FC236}">
                <a16:creationId xmlns:a16="http://schemas.microsoft.com/office/drawing/2014/main" id="{2F4FD76D-3768-4261-9D5B-29DFDA38A9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14235" y="3881527"/>
            <a:ext cx="1500931" cy="8576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8941" y="1797014"/>
            <a:ext cx="3811128" cy="4580228"/>
          </a:xfrm>
          <a:prstGeom prst="rect">
            <a:avLst/>
          </a:prstGeom>
        </p:spPr>
        <p:txBody>
          <a:bodyPr wrap="square">
            <a:spAutoFit/>
          </a:bodyPr>
          <a:lstStyle/>
          <a:p>
            <a:pPr marL="571500" indent="-571500">
              <a:lnSpc>
                <a:spcPct val="110000"/>
              </a:lnSpc>
              <a:buFont typeface="Arial" panose="020B0604020202020204" pitchFamily="34" charset="0"/>
              <a:buChar char="•"/>
            </a:pPr>
            <a:r>
              <a:rPr lang="fr-FR" sz="1400" dirty="0">
                <a:latin typeface="Montserrat" panose="02000505000000020004" pitchFamily="2" charset="0"/>
              </a:rPr>
              <a:t>Les Mairies et Métropoles</a:t>
            </a:r>
            <a:r>
              <a:rPr lang="fr-FR" sz="1400" dirty="0" smtClean="0">
                <a:latin typeface="Montserrat" panose="02000505000000020004" pitchFamily="2" charset="0"/>
              </a:rPr>
              <a:t>…</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a:latin typeface="Montserrat" panose="02000505000000020004" pitchFamily="2" charset="0"/>
              </a:rPr>
              <a:t>Les Conseils </a:t>
            </a:r>
            <a:r>
              <a:rPr lang="fr-FR" sz="1400" dirty="0" smtClean="0">
                <a:latin typeface="Montserrat" panose="02000505000000020004" pitchFamily="2" charset="0"/>
              </a:rPr>
              <a:t>Départementaux</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a:latin typeface="Montserrat" panose="02000505000000020004" pitchFamily="2" charset="0"/>
              </a:rPr>
              <a:t>Les Conseils </a:t>
            </a:r>
            <a:r>
              <a:rPr lang="fr-FR" sz="1400" dirty="0" smtClean="0">
                <a:latin typeface="Montserrat" panose="02000505000000020004" pitchFamily="2" charset="0"/>
              </a:rPr>
              <a:t>Régionaux</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smtClean="0">
                <a:latin typeface="Montserrat" panose="02000505000000020004" pitchFamily="2" charset="0"/>
              </a:rPr>
              <a:t>L’Europe</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err="1" smtClean="0">
                <a:latin typeface="Montserrat" panose="02000505000000020004" pitchFamily="2" charset="0"/>
              </a:rPr>
              <a:t>AtmoSud</a:t>
            </a:r>
            <a:endParaRPr lang="fr-FR" sz="1400" dirty="0" smtClean="0">
              <a:latin typeface="Montserrat" panose="02000505000000020004" pitchFamily="2" charset="0"/>
            </a:endParaRP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smtClean="0">
                <a:latin typeface="Montserrat" panose="02000505000000020004" pitchFamily="2" charset="0"/>
              </a:rPr>
              <a:t>L’ARS</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a:latin typeface="Montserrat" panose="02000505000000020004" pitchFamily="2" charset="0"/>
              </a:rPr>
              <a:t>La </a:t>
            </a:r>
            <a:r>
              <a:rPr lang="fr-FR" sz="1400" dirty="0" smtClean="0">
                <a:latin typeface="Montserrat" panose="02000505000000020004" pitchFamily="2" charset="0"/>
              </a:rPr>
              <a:t>DREAL</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smtClean="0">
                <a:latin typeface="Montserrat" panose="02000505000000020004" pitchFamily="2" charset="0"/>
              </a:rPr>
              <a:t>L’ADEME</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a:latin typeface="Montserrat" panose="02000505000000020004" pitchFamily="2" charset="0"/>
              </a:rPr>
              <a:t>Les </a:t>
            </a:r>
            <a:r>
              <a:rPr lang="fr-FR" sz="1400" dirty="0" smtClean="0">
                <a:latin typeface="Montserrat" panose="02000505000000020004" pitchFamily="2" charset="0"/>
              </a:rPr>
              <a:t>AASQA</a:t>
            </a:r>
          </a:p>
          <a:p>
            <a:pPr marL="571500" indent="-571500">
              <a:lnSpc>
                <a:spcPct val="110000"/>
              </a:lnSpc>
              <a:buFont typeface="Arial" panose="020B0604020202020204" pitchFamily="34" charset="0"/>
              <a:buChar char="•"/>
            </a:pPr>
            <a:endParaRPr lang="fr-FR" sz="1400" dirty="0">
              <a:latin typeface="Montserrat" panose="02000505000000020004" pitchFamily="2" charset="0"/>
            </a:endParaRPr>
          </a:p>
          <a:p>
            <a:pPr marL="571500" indent="-571500">
              <a:lnSpc>
                <a:spcPct val="110000"/>
              </a:lnSpc>
              <a:buFont typeface="Arial" panose="020B0604020202020204" pitchFamily="34" charset="0"/>
              <a:buChar char="•"/>
            </a:pPr>
            <a:r>
              <a:rPr lang="fr-FR" sz="1400" dirty="0">
                <a:latin typeface="Montserrat" panose="02000505000000020004" pitchFamily="2" charset="0"/>
              </a:rPr>
              <a:t>Divers (…)</a:t>
            </a:r>
          </a:p>
        </p:txBody>
      </p:sp>
    </p:spTree>
    <p:extLst>
      <p:ext uri="{BB962C8B-B14F-4D97-AF65-F5344CB8AC3E}">
        <p14:creationId xmlns:p14="http://schemas.microsoft.com/office/powerpoint/2010/main" val="4742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940" y="5755328"/>
            <a:ext cx="567225" cy="547727"/>
          </a:xfrm>
          <a:prstGeom prst="rect">
            <a:avLst/>
          </a:prstGeom>
        </p:spPr>
      </p:pic>
      <p:pic>
        <p:nvPicPr>
          <p:cNvPr id="63" name="Image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752" y="5028400"/>
            <a:ext cx="567225" cy="547727"/>
          </a:xfrm>
          <a:prstGeom prst="rect">
            <a:avLst/>
          </a:prstGeom>
        </p:spPr>
      </p:pic>
      <p:pic>
        <p:nvPicPr>
          <p:cNvPr id="62" name="Imag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6092" y="4279463"/>
            <a:ext cx="567225" cy="547727"/>
          </a:xfrm>
          <a:prstGeom prst="rect">
            <a:avLst/>
          </a:prstGeom>
        </p:spPr>
      </p:pic>
      <p:pic>
        <p:nvPicPr>
          <p:cNvPr id="61" name="Imag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7606" y="3569506"/>
            <a:ext cx="567225" cy="547727"/>
          </a:xfrm>
          <a:prstGeom prst="rect">
            <a:avLst/>
          </a:prstGeom>
        </p:spPr>
      </p:pic>
      <p:pic>
        <p:nvPicPr>
          <p:cNvPr id="60" name="Imag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7606" y="2859547"/>
            <a:ext cx="567225" cy="547727"/>
          </a:xfrm>
          <a:prstGeom prst="rect">
            <a:avLst/>
          </a:prstGeom>
        </p:spPr>
      </p:pic>
      <p:pic>
        <p:nvPicPr>
          <p:cNvPr id="59" name="Imag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7606" y="2136862"/>
            <a:ext cx="567225" cy="547727"/>
          </a:xfrm>
          <a:prstGeom prst="rect">
            <a:avLst/>
          </a:prstGeom>
        </p:spPr>
      </p:pic>
      <p:pic>
        <p:nvPicPr>
          <p:cNvPr id="58" name="Imag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87" y="5580304"/>
            <a:ext cx="567225" cy="547727"/>
          </a:xfrm>
          <a:prstGeom prst="rect">
            <a:avLst/>
          </a:prstGeom>
        </p:spPr>
      </p:pic>
      <p:pic>
        <p:nvPicPr>
          <p:cNvPr id="57" name="Imag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07" y="4889439"/>
            <a:ext cx="567225" cy="547727"/>
          </a:xfrm>
          <a:prstGeom prst="rect">
            <a:avLst/>
          </a:prstGeom>
        </p:spPr>
      </p:pic>
      <p:pic>
        <p:nvPicPr>
          <p:cNvPr id="56" name="Imag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657" y="4199113"/>
            <a:ext cx="567225" cy="547727"/>
          </a:xfrm>
          <a:prstGeom prst="rect">
            <a:avLst/>
          </a:prstGeom>
        </p:spPr>
      </p:pic>
      <p:pic>
        <p:nvPicPr>
          <p:cNvPr id="55" name="Imag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91" y="3512162"/>
            <a:ext cx="567225" cy="547727"/>
          </a:xfrm>
          <a:prstGeom prst="rect">
            <a:avLst/>
          </a:prstGeom>
        </p:spPr>
      </p:pic>
      <p:pic>
        <p:nvPicPr>
          <p:cNvPr id="54" name="Imag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91" y="2824845"/>
            <a:ext cx="567225" cy="547727"/>
          </a:xfrm>
          <a:prstGeom prst="rect">
            <a:avLst/>
          </a:prstGeom>
        </p:spPr>
      </p:pic>
      <p:pic>
        <p:nvPicPr>
          <p:cNvPr id="53" name="Imag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91" y="2135316"/>
            <a:ext cx="567225" cy="54772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Nos principaux </a:t>
            </a:r>
            <a:r>
              <a:rPr lang="fr-FR" sz="4000" dirty="0" smtClean="0">
                <a:solidFill>
                  <a:srgbClr val="008CB4"/>
                </a:solidFill>
                <a:latin typeface="Gotham Black" pitchFamily="50" charset="0"/>
              </a:rPr>
              <a:t>projets</a:t>
            </a:r>
            <a:endParaRPr lang="fr-FR" sz="4000" dirty="0"/>
          </a:p>
        </p:txBody>
      </p:sp>
      <p:sp>
        <p:nvSpPr>
          <p:cNvPr id="39" name="ZoneTexte 38"/>
          <p:cNvSpPr txBox="1"/>
          <p:nvPr/>
        </p:nvSpPr>
        <p:spPr>
          <a:xfrm>
            <a:off x="1073868" y="2179121"/>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1</a:t>
            </a:r>
            <a:endParaRPr lang="fr-FR" dirty="0">
              <a:solidFill>
                <a:schemeClr val="bg1"/>
              </a:solidFill>
              <a:latin typeface="Gotham Black" panose="02000604040000020004" pitchFamily="50" charset="0"/>
            </a:endParaRPr>
          </a:p>
        </p:txBody>
      </p:sp>
      <p:sp>
        <p:nvSpPr>
          <p:cNvPr id="40" name="ZoneTexte 39"/>
          <p:cNvSpPr txBox="1"/>
          <p:nvPr/>
        </p:nvSpPr>
        <p:spPr>
          <a:xfrm>
            <a:off x="1073868" y="2878965"/>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2</a:t>
            </a:r>
            <a:endParaRPr lang="fr-FR" dirty="0">
              <a:solidFill>
                <a:schemeClr val="bg1"/>
              </a:solidFill>
              <a:latin typeface="Gotham Black" panose="02000604040000020004" pitchFamily="50" charset="0"/>
            </a:endParaRPr>
          </a:p>
        </p:txBody>
      </p:sp>
      <p:sp>
        <p:nvSpPr>
          <p:cNvPr id="41" name="ZoneTexte 40"/>
          <p:cNvSpPr txBox="1"/>
          <p:nvPr/>
        </p:nvSpPr>
        <p:spPr>
          <a:xfrm>
            <a:off x="1073868" y="3555010"/>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3</a:t>
            </a:r>
            <a:endParaRPr lang="fr-FR" dirty="0">
              <a:solidFill>
                <a:schemeClr val="bg1"/>
              </a:solidFill>
              <a:latin typeface="Gotham Black" panose="02000604040000020004" pitchFamily="50" charset="0"/>
            </a:endParaRPr>
          </a:p>
        </p:txBody>
      </p:sp>
      <p:sp>
        <p:nvSpPr>
          <p:cNvPr id="42" name="ZoneTexte 41"/>
          <p:cNvSpPr txBox="1"/>
          <p:nvPr/>
        </p:nvSpPr>
        <p:spPr>
          <a:xfrm>
            <a:off x="1060649" y="4231055"/>
            <a:ext cx="573578" cy="461665"/>
          </a:xfrm>
          <a:prstGeom prst="rect">
            <a:avLst/>
          </a:prstGeom>
          <a:noFill/>
        </p:spPr>
        <p:txBody>
          <a:bodyPr wrap="square" rtlCol="0">
            <a:spAutoFit/>
          </a:bodyPr>
          <a:lstStyle/>
          <a:p>
            <a:r>
              <a:rPr lang="fr-FR" sz="2400" dirty="0">
                <a:solidFill>
                  <a:schemeClr val="bg1"/>
                </a:solidFill>
                <a:latin typeface="Gotham Black" panose="02000604040000020004" pitchFamily="50" charset="0"/>
              </a:rPr>
              <a:t>4</a:t>
            </a:r>
            <a:endParaRPr lang="fr-FR" dirty="0">
              <a:solidFill>
                <a:schemeClr val="bg1"/>
              </a:solidFill>
              <a:latin typeface="Gotham Black" panose="02000604040000020004" pitchFamily="50" charset="0"/>
            </a:endParaRPr>
          </a:p>
        </p:txBody>
      </p:sp>
      <p:sp>
        <p:nvSpPr>
          <p:cNvPr id="43" name="ZoneTexte 42"/>
          <p:cNvSpPr txBox="1"/>
          <p:nvPr/>
        </p:nvSpPr>
        <p:spPr>
          <a:xfrm>
            <a:off x="1073868" y="4941290"/>
            <a:ext cx="573578" cy="461665"/>
          </a:xfrm>
          <a:prstGeom prst="rect">
            <a:avLst/>
          </a:prstGeom>
          <a:noFill/>
        </p:spPr>
        <p:txBody>
          <a:bodyPr wrap="square" rtlCol="0">
            <a:spAutoFit/>
          </a:bodyPr>
          <a:lstStyle/>
          <a:p>
            <a:r>
              <a:rPr lang="fr-FR" sz="2400" dirty="0">
                <a:solidFill>
                  <a:schemeClr val="bg1"/>
                </a:solidFill>
                <a:latin typeface="Gotham Black" panose="02000604040000020004" pitchFamily="50" charset="0"/>
              </a:rPr>
              <a:t>5</a:t>
            </a:r>
            <a:endParaRPr lang="fr-FR" dirty="0">
              <a:solidFill>
                <a:schemeClr val="bg1"/>
              </a:solidFill>
              <a:latin typeface="Gotham Black" panose="02000604040000020004" pitchFamily="50" charset="0"/>
            </a:endParaRPr>
          </a:p>
        </p:txBody>
      </p:sp>
      <p:sp>
        <p:nvSpPr>
          <p:cNvPr id="45" name="ZoneTexte 44"/>
          <p:cNvSpPr txBox="1"/>
          <p:nvPr/>
        </p:nvSpPr>
        <p:spPr>
          <a:xfrm>
            <a:off x="1060649" y="5617179"/>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6</a:t>
            </a:r>
            <a:endParaRPr lang="fr-FR" dirty="0">
              <a:solidFill>
                <a:schemeClr val="bg1"/>
              </a:solidFill>
              <a:latin typeface="Gotham Black" panose="02000604040000020004" pitchFamily="50" charset="0"/>
            </a:endParaRPr>
          </a:p>
        </p:txBody>
      </p:sp>
      <p:sp>
        <p:nvSpPr>
          <p:cNvPr id="46" name="ZoneTexte 45"/>
          <p:cNvSpPr txBox="1"/>
          <p:nvPr/>
        </p:nvSpPr>
        <p:spPr>
          <a:xfrm>
            <a:off x="5744936" y="2187209"/>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7</a:t>
            </a:r>
            <a:endParaRPr lang="fr-FR" dirty="0">
              <a:solidFill>
                <a:schemeClr val="bg1"/>
              </a:solidFill>
              <a:latin typeface="Gotham Black" panose="02000604040000020004" pitchFamily="50" charset="0"/>
            </a:endParaRPr>
          </a:p>
        </p:txBody>
      </p:sp>
      <p:sp>
        <p:nvSpPr>
          <p:cNvPr id="47" name="ZoneTexte 46"/>
          <p:cNvSpPr txBox="1"/>
          <p:nvPr/>
        </p:nvSpPr>
        <p:spPr>
          <a:xfrm>
            <a:off x="5736437" y="2902577"/>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8</a:t>
            </a:r>
            <a:endParaRPr lang="fr-FR" sz="2400" dirty="0">
              <a:solidFill>
                <a:schemeClr val="bg1"/>
              </a:solidFill>
              <a:latin typeface="Gotham Black" panose="02000604040000020004" pitchFamily="50" charset="0"/>
            </a:endParaRPr>
          </a:p>
        </p:txBody>
      </p:sp>
      <p:sp>
        <p:nvSpPr>
          <p:cNvPr id="48" name="ZoneTexte 47"/>
          <p:cNvSpPr txBox="1"/>
          <p:nvPr/>
        </p:nvSpPr>
        <p:spPr>
          <a:xfrm>
            <a:off x="5736437" y="3612536"/>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9</a:t>
            </a:r>
            <a:endParaRPr lang="fr-FR" dirty="0">
              <a:solidFill>
                <a:schemeClr val="bg1"/>
              </a:solidFill>
              <a:latin typeface="Gotham Black" panose="02000604040000020004" pitchFamily="50" charset="0"/>
            </a:endParaRPr>
          </a:p>
        </p:txBody>
      </p:sp>
      <p:sp>
        <p:nvSpPr>
          <p:cNvPr id="49" name="ZoneTexte 48"/>
          <p:cNvSpPr txBox="1"/>
          <p:nvPr/>
        </p:nvSpPr>
        <p:spPr>
          <a:xfrm>
            <a:off x="5701940" y="4349730"/>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10</a:t>
            </a:r>
            <a:endParaRPr lang="fr-FR" dirty="0">
              <a:solidFill>
                <a:schemeClr val="bg1"/>
              </a:solidFill>
              <a:latin typeface="Gotham Black" panose="02000604040000020004" pitchFamily="50" charset="0"/>
            </a:endParaRPr>
          </a:p>
        </p:txBody>
      </p:sp>
      <p:sp>
        <p:nvSpPr>
          <p:cNvPr id="50" name="ZoneTexte 49"/>
          <p:cNvSpPr txBox="1"/>
          <p:nvPr/>
        </p:nvSpPr>
        <p:spPr>
          <a:xfrm>
            <a:off x="5736437" y="5086992"/>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11</a:t>
            </a:r>
            <a:endParaRPr lang="fr-FR" dirty="0">
              <a:solidFill>
                <a:schemeClr val="bg1"/>
              </a:solidFill>
              <a:latin typeface="Gotham Black" panose="02000604040000020004" pitchFamily="50" charset="0"/>
            </a:endParaRPr>
          </a:p>
        </p:txBody>
      </p:sp>
      <p:sp>
        <p:nvSpPr>
          <p:cNvPr id="52" name="ZoneTexte 51"/>
          <p:cNvSpPr txBox="1"/>
          <p:nvPr/>
        </p:nvSpPr>
        <p:spPr>
          <a:xfrm>
            <a:off x="5744936" y="5798360"/>
            <a:ext cx="573578" cy="461665"/>
          </a:xfrm>
          <a:prstGeom prst="rect">
            <a:avLst/>
          </a:prstGeom>
          <a:noFill/>
        </p:spPr>
        <p:txBody>
          <a:bodyPr wrap="square" rtlCol="0">
            <a:spAutoFit/>
          </a:bodyPr>
          <a:lstStyle/>
          <a:p>
            <a:r>
              <a:rPr lang="fr-FR" sz="2400" dirty="0" smtClean="0">
                <a:solidFill>
                  <a:schemeClr val="bg1"/>
                </a:solidFill>
                <a:latin typeface="Gotham Black" panose="02000604040000020004" pitchFamily="50" charset="0"/>
              </a:rPr>
              <a:t>12</a:t>
            </a:r>
            <a:endParaRPr lang="fr-FR" dirty="0">
              <a:solidFill>
                <a:schemeClr val="bg1"/>
              </a:solidFill>
              <a:latin typeface="Gotham Black" panose="02000604040000020004" pitchFamily="50" charset="0"/>
            </a:endParaRPr>
          </a:p>
        </p:txBody>
      </p:sp>
      <p:sp>
        <p:nvSpPr>
          <p:cNvPr id="65" name="ZoneTexte 64"/>
          <p:cNvSpPr txBox="1"/>
          <p:nvPr/>
        </p:nvSpPr>
        <p:spPr>
          <a:xfrm>
            <a:off x="1641093" y="2224513"/>
            <a:ext cx="2702257" cy="369332"/>
          </a:xfrm>
          <a:prstGeom prst="rect">
            <a:avLst/>
          </a:prstGeom>
          <a:noFill/>
        </p:spPr>
        <p:txBody>
          <a:bodyPr wrap="square" rtlCol="0">
            <a:spAutoFit/>
          </a:bodyPr>
          <a:lstStyle/>
          <a:p>
            <a:r>
              <a:rPr lang="fr-FR" dirty="0" smtClean="0">
                <a:latin typeface="Montserrat" panose="02000505000000020004" pitchFamily="2" charset="0"/>
              </a:rPr>
              <a:t>L’air et Moi Écoles</a:t>
            </a:r>
            <a:endParaRPr lang="fr-FR" dirty="0">
              <a:latin typeface="Montserrat" panose="02000505000000020004" pitchFamily="2" charset="0"/>
            </a:endParaRPr>
          </a:p>
        </p:txBody>
      </p:sp>
      <p:sp>
        <p:nvSpPr>
          <p:cNvPr id="66" name="ZoneTexte 65"/>
          <p:cNvSpPr txBox="1"/>
          <p:nvPr/>
        </p:nvSpPr>
        <p:spPr>
          <a:xfrm>
            <a:off x="1641093" y="2893744"/>
            <a:ext cx="2702257" cy="369332"/>
          </a:xfrm>
          <a:prstGeom prst="rect">
            <a:avLst/>
          </a:prstGeom>
          <a:noFill/>
        </p:spPr>
        <p:txBody>
          <a:bodyPr wrap="square" rtlCol="0">
            <a:spAutoFit/>
          </a:bodyPr>
          <a:lstStyle/>
          <a:p>
            <a:r>
              <a:rPr lang="fr-FR" dirty="0" smtClean="0">
                <a:latin typeface="Montserrat" panose="02000505000000020004" pitchFamily="2" charset="0"/>
              </a:rPr>
              <a:t>L’air et Moi Collèges</a:t>
            </a:r>
            <a:endParaRPr lang="fr-FR" dirty="0">
              <a:latin typeface="Montserrat" panose="02000505000000020004" pitchFamily="2" charset="0"/>
            </a:endParaRPr>
          </a:p>
        </p:txBody>
      </p:sp>
      <p:sp>
        <p:nvSpPr>
          <p:cNvPr id="67" name="ZoneTexte 66"/>
          <p:cNvSpPr txBox="1"/>
          <p:nvPr/>
        </p:nvSpPr>
        <p:spPr>
          <a:xfrm>
            <a:off x="1641093" y="3589200"/>
            <a:ext cx="2702257" cy="369332"/>
          </a:xfrm>
          <a:prstGeom prst="rect">
            <a:avLst/>
          </a:prstGeom>
          <a:noFill/>
        </p:spPr>
        <p:txBody>
          <a:bodyPr wrap="square" rtlCol="0">
            <a:spAutoFit/>
          </a:bodyPr>
          <a:lstStyle/>
          <a:p>
            <a:r>
              <a:rPr lang="fr-FR" dirty="0" smtClean="0">
                <a:latin typeface="Montserrat" panose="02000505000000020004" pitchFamily="2" charset="0"/>
              </a:rPr>
              <a:t>L’air et Moi Lycées</a:t>
            </a:r>
            <a:endParaRPr lang="fr-FR" dirty="0">
              <a:latin typeface="Montserrat" panose="02000505000000020004" pitchFamily="2" charset="0"/>
            </a:endParaRPr>
          </a:p>
        </p:txBody>
      </p:sp>
      <p:sp>
        <p:nvSpPr>
          <p:cNvPr id="68" name="ZoneTexte 67"/>
          <p:cNvSpPr txBox="1"/>
          <p:nvPr/>
        </p:nvSpPr>
        <p:spPr>
          <a:xfrm>
            <a:off x="1641093" y="4251876"/>
            <a:ext cx="2702257" cy="369332"/>
          </a:xfrm>
          <a:prstGeom prst="rect">
            <a:avLst/>
          </a:prstGeom>
          <a:noFill/>
        </p:spPr>
        <p:txBody>
          <a:bodyPr wrap="square" rtlCol="0">
            <a:spAutoFit/>
          </a:bodyPr>
          <a:lstStyle/>
          <a:p>
            <a:r>
              <a:rPr lang="fr-FR" dirty="0" err="1" smtClean="0">
                <a:latin typeface="Montserrat" panose="02000505000000020004" pitchFamily="2" charset="0"/>
              </a:rPr>
              <a:t>AirLoquence</a:t>
            </a:r>
            <a:endParaRPr lang="fr-FR" dirty="0">
              <a:latin typeface="Montserrat" panose="02000505000000020004" pitchFamily="2" charset="0"/>
            </a:endParaRPr>
          </a:p>
        </p:txBody>
      </p:sp>
      <p:sp>
        <p:nvSpPr>
          <p:cNvPr id="69" name="ZoneTexte 68"/>
          <p:cNvSpPr txBox="1"/>
          <p:nvPr/>
        </p:nvSpPr>
        <p:spPr>
          <a:xfrm>
            <a:off x="1641093" y="4978636"/>
            <a:ext cx="2702257" cy="369332"/>
          </a:xfrm>
          <a:prstGeom prst="rect">
            <a:avLst/>
          </a:prstGeom>
          <a:noFill/>
        </p:spPr>
        <p:txBody>
          <a:bodyPr wrap="square" rtlCol="0">
            <a:spAutoFit/>
          </a:bodyPr>
          <a:lstStyle/>
          <a:p>
            <a:r>
              <a:rPr lang="fr-FR" dirty="0" smtClean="0">
                <a:latin typeface="Montserrat" panose="02000505000000020004" pitchFamily="2" charset="0"/>
              </a:rPr>
              <a:t>Sentinelle de l’Air</a:t>
            </a:r>
            <a:endParaRPr lang="fr-FR" dirty="0">
              <a:latin typeface="Montserrat" panose="02000505000000020004" pitchFamily="2" charset="0"/>
            </a:endParaRPr>
          </a:p>
        </p:txBody>
      </p:sp>
      <p:sp>
        <p:nvSpPr>
          <p:cNvPr id="70" name="ZoneTexte 69"/>
          <p:cNvSpPr txBox="1"/>
          <p:nvPr/>
        </p:nvSpPr>
        <p:spPr>
          <a:xfrm>
            <a:off x="1650579" y="5705396"/>
            <a:ext cx="2702257" cy="369332"/>
          </a:xfrm>
          <a:prstGeom prst="rect">
            <a:avLst/>
          </a:prstGeom>
          <a:noFill/>
        </p:spPr>
        <p:txBody>
          <a:bodyPr wrap="square" rtlCol="0">
            <a:spAutoFit/>
          </a:bodyPr>
          <a:lstStyle/>
          <a:p>
            <a:r>
              <a:rPr lang="fr-FR" dirty="0" err="1" smtClean="0">
                <a:latin typeface="Montserrat" panose="02000505000000020004" pitchFamily="2" charset="0"/>
              </a:rPr>
              <a:t>Eco’Pop</a:t>
            </a:r>
            <a:endParaRPr lang="fr-FR" dirty="0">
              <a:latin typeface="Montserrat" panose="02000505000000020004" pitchFamily="2" charset="0"/>
            </a:endParaRPr>
          </a:p>
        </p:txBody>
      </p:sp>
      <p:sp>
        <p:nvSpPr>
          <p:cNvPr id="72" name="ZoneTexte 71"/>
          <p:cNvSpPr txBox="1"/>
          <p:nvPr/>
        </p:nvSpPr>
        <p:spPr>
          <a:xfrm>
            <a:off x="6300720" y="2219023"/>
            <a:ext cx="2702257" cy="369332"/>
          </a:xfrm>
          <a:prstGeom prst="rect">
            <a:avLst/>
          </a:prstGeom>
          <a:noFill/>
        </p:spPr>
        <p:txBody>
          <a:bodyPr wrap="square" rtlCol="0">
            <a:spAutoFit/>
          </a:bodyPr>
          <a:lstStyle/>
          <a:p>
            <a:r>
              <a:rPr lang="fr-FR" dirty="0" smtClean="0">
                <a:latin typeface="Montserrat" panose="02000505000000020004" pitchFamily="2" charset="0"/>
              </a:rPr>
              <a:t>Les Virus et Nous</a:t>
            </a:r>
            <a:endParaRPr lang="fr-FR" dirty="0">
              <a:latin typeface="Montserrat" panose="02000505000000020004" pitchFamily="2" charset="0"/>
            </a:endParaRPr>
          </a:p>
        </p:txBody>
      </p:sp>
      <p:sp>
        <p:nvSpPr>
          <p:cNvPr id="73" name="ZoneTexte 72"/>
          <p:cNvSpPr txBox="1"/>
          <p:nvPr/>
        </p:nvSpPr>
        <p:spPr>
          <a:xfrm>
            <a:off x="6310015" y="2994598"/>
            <a:ext cx="3489081" cy="369332"/>
          </a:xfrm>
          <a:prstGeom prst="rect">
            <a:avLst/>
          </a:prstGeom>
          <a:noFill/>
        </p:spPr>
        <p:txBody>
          <a:bodyPr wrap="square" rtlCol="0">
            <a:spAutoFit/>
          </a:bodyPr>
          <a:lstStyle/>
          <a:p>
            <a:r>
              <a:rPr lang="fr-FR" dirty="0" smtClean="0">
                <a:latin typeface="Montserrat" panose="02000505000000020004" pitchFamily="2" charset="0"/>
              </a:rPr>
              <a:t>Formations collectivités</a:t>
            </a:r>
            <a:endParaRPr lang="fr-FR" dirty="0">
              <a:latin typeface="Montserrat" panose="02000505000000020004" pitchFamily="2" charset="0"/>
            </a:endParaRPr>
          </a:p>
        </p:txBody>
      </p:sp>
      <p:sp>
        <p:nvSpPr>
          <p:cNvPr id="74" name="ZoneTexte 73"/>
          <p:cNvSpPr txBox="1"/>
          <p:nvPr/>
        </p:nvSpPr>
        <p:spPr>
          <a:xfrm>
            <a:off x="6319165" y="3660201"/>
            <a:ext cx="3479931" cy="369332"/>
          </a:xfrm>
          <a:prstGeom prst="rect">
            <a:avLst/>
          </a:prstGeom>
          <a:noFill/>
        </p:spPr>
        <p:txBody>
          <a:bodyPr wrap="square" rtlCol="0">
            <a:spAutoFit/>
          </a:bodyPr>
          <a:lstStyle/>
          <a:p>
            <a:r>
              <a:rPr lang="fr-FR" dirty="0" smtClean="0">
                <a:latin typeface="Montserrat" panose="02000505000000020004" pitchFamily="2" charset="0"/>
              </a:rPr>
              <a:t>Formations de formateurs</a:t>
            </a:r>
            <a:endParaRPr lang="fr-FR" dirty="0">
              <a:latin typeface="Montserrat" panose="02000505000000020004" pitchFamily="2" charset="0"/>
            </a:endParaRPr>
          </a:p>
        </p:txBody>
      </p:sp>
      <p:sp>
        <p:nvSpPr>
          <p:cNvPr id="76" name="ZoneTexte 75"/>
          <p:cNvSpPr txBox="1"/>
          <p:nvPr/>
        </p:nvSpPr>
        <p:spPr>
          <a:xfrm>
            <a:off x="6319165" y="4368660"/>
            <a:ext cx="3479931" cy="369332"/>
          </a:xfrm>
          <a:prstGeom prst="rect">
            <a:avLst/>
          </a:prstGeom>
          <a:noFill/>
        </p:spPr>
        <p:txBody>
          <a:bodyPr wrap="square" rtlCol="0">
            <a:spAutoFit/>
          </a:bodyPr>
          <a:lstStyle/>
          <a:p>
            <a:r>
              <a:rPr lang="fr-FR" dirty="0" smtClean="0">
                <a:latin typeface="Montserrat" panose="02000505000000020004" pitchFamily="2" charset="0"/>
              </a:rPr>
              <a:t>Réseau méditerranée</a:t>
            </a:r>
            <a:endParaRPr lang="fr-FR" dirty="0">
              <a:latin typeface="Montserrat" panose="02000505000000020004" pitchFamily="2" charset="0"/>
            </a:endParaRPr>
          </a:p>
        </p:txBody>
      </p:sp>
      <p:sp>
        <p:nvSpPr>
          <p:cNvPr id="77" name="ZoneTexte 76"/>
          <p:cNvSpPr txBox="1"/>
          <p:nvPr/>
        </p:nvSpPr>
        <p:spPr>
          <a:xfrm>
            <a:off x="6323316" y="5095429"/>
            <a:ext cx="3230120" cy="369332"/>
          </a:xfrm>
          <a:prstGeom prst="rect">
            <a:avLst/>
          </a:prstGeom>
          <a:noFill/>
        </p:spPr>
        <p:txBody>
          <a:bodyPr wrap="square" rtlCol="0">
            <a:spAutoFit/>
          </a:bodyPr>
          <a:lstStyle/>
          <a:p>
            <a:r>
              <a:rPr lang="fr-FR" dirty="0" smtClean="0">
                <a:latin typeface="Montserrat" panose="02000505000000020004" pitchFamily="2" charset="0"/>
              </a:rPr>
              <a:t>Programmes européens</a:t>
            </a:r>
            <a:endParaRPr lang="fr-FR" dirty="0">
              <a:latin typeface="Montserrat" panose="02000505000000020004" pitchFamily="2" charset="0"/>
            </a:endParaRPr>
          </a:p>
        </p:txBody>
      </p:sp>
      <p:sp>
        <p:nvSpPr>
          <p:cNvPr id="78" name="ZoneTexte 77"/>
          <p:cNvSpPr txBox="1"/>
          <p:nvPr/>
        </p:nvSpPr>
        <p:spPr>
          <a:xfrm>
            <a:off x="6361510" y="5844525"/>
            <a:ext cx="2702257" cy="369332"/>
          </a:xfrm>
          <a:prstGeom prst="rect">
            <a:avLst/>
          </a:prstGeom>
          <a:noFill/>
        </p:spPr>
        <p:txBody>
          <a:bodyPr wrap="square" rtlCol="0">
            <a:spAutoFit/>
          </a:bodyPr>
          <a:lstStyle/>
          <a:p>
            <a:r>
              <a:rPr lang="fr-FR" dirty="0" smtClean="0">
                <a:latin typeface="Montserrat" panose="02000505000000020004" pitchFamily="2" charset="0"/>
              </a:rPr>
              <a:t>L’air et Moi aux COP</a:t>
            </a:r>
            <a:endParaRPr lang="fr-FR" dirty="0">
              <a:latin typeface="Montserrat" panose="02000505000000020004" pitchFamily="2" charset="0"/>
            </a:endParaRPr>
          </a:p>
        </p:txBody>
      </p:sp>
    </p:spTree>
    <p:extLst>
      <p:ext uri="{BB962C8B-B14F-4D97-AF65-F5344CB8AC3E}">
        <p14:creationId xmlns:p14="http://schemas.microsoft.com/office/powerpoint/2010/main" val="410597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3516" y="472668"/>
            <a:ext cx="2268198" cy="148350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L’Air et Moi Ecoles </a:t>
            </a:r>
            <a:r>
              <a:rPr lang="fr-FR" sz="4000" dirty="0" smtClean="0">
                <a:solidFill>
                  <a:srgbClr val="008CB4"/>
                </a:solidFill>
                <a:latin typeface="Gotham Black" pitchFamily="50" charset="0"/>
              </a:rPr>
              <a:t/>
            </a:r>
            <a:br>
              <a:rPr lang="fr-FR" sz="4000" dirty="0" smtClean="0">
                <a:solidFill>
                  <a:srgbClr val="008CB4"/>
                </a:solidFill>
                <a:latin typeface="Gotham Black" pitchFamily="50" charset="0"/>
              </a:rPr>
            </a:br>
            <a:r>
              <a:rPr lang="fr-FR" sz="3000" dirty="0" smtClean="0">
                <a:solidFill>
                  <a:srgbClr val="008CB4"/>
                </a:solidFill>
                <a:latin typeface="Gotham Black" pitchFamily="50" charset="0"/>
              </a:rPr>
              <a:t>Module essentiel </a:t>
            </a:r>
            <a:endParaRPr lang="fr-FR" sz="3000" dirty="0"/>
          </a:p>
        </p:txBody>
      </p:sp>
      <p:sp>
        <p:nvSpPr>
          <p:cNvPr id="5" name="Rectangle 4"/>
          <p:cNvSpPr/>
          <p:nvPr/>
        </p:nvSpPr>
        <p:spPr>
          <a:xfrm>
            <a:off x="838200" y="2105894"/>
            <a:ext cx="8452021" cy="646331"/>
          </a:xfrm>
          <a:prstGeom prst="rect">
            <a:avLst/>
          </a:prstGeom>
        </p:spPr>
        <p:txBody>
          <a:bodyPr wrap="square">
            <a:spAutoFit/>
          </a:bodyPr>
          <a:lstStyle/>
          <a:p>
            <a:r>
              <a:rPr lang="fr-FR" dirty="0">
                <a:latin typeface="Montserrat" panose="02000505000000020004" pitchFamily="2" charset="0"/>
              </a:rPr>
              <a:t>Le module </a:t>
            </a:r>
            <a:r>
              <a:rPr lang="fr-FR" b="1" i="1" dirty="0">
                <a:latin typeface="Montserrat" panose="02000505000000020004" pitchFamily="2" charset="0"/>
              </a:rPr>
              <a:t>L’Essentiel École </a:t>
            </a:r>
            <a:r>
              <a:rPr lang="fr-FR" dirty="0">
                <a:latin typeface="Montserrat" panose="02000505000000020004" pitchFamily="2" charset="0"/>
              </a:rPr>
              <a:t>(cycle </a:t>
            </a:r>
            <a:r>
              <a:rPr lang="fr-FR" dirty="0">
                <a:latin typeface="Montserrat" panose="02000505000000020004" pitchFamily="2" charset="0"/>
                <a:hlinkClick r:id="rId4"/>
              </a:rPr>
              <a:t>2</a:t>
            </a:r>
            <a:r>
              <a:rPr lang="fr-FR" dirty="0">
                <a:latin typeface="Montserrat" panose="02000505000000020004" pitchFamily="2" charset="0"/>
              </a:rPr>
              <a:t> ou </a:t>
            </a:r>
            <a:r>
              <a:rPr lang="fr-FR" dirty="0">
                <a:latin typeface="Montserrat" panose="02000505000000020004" pitchFamily="2" charset="0"/>
                <a:hlinkClick r:id="rId5"/>
              </a:rPr>
              <a:t>3</a:t>
            </a:r>
            <a:r>
              <a:rPr lang="fr-FR" dirty="0">
                <a:latin typeface="Montserrat" panose="02000505000000020004" pitchFamily="2" charset="0"/>
              </a:rPr>
              <a:t>) est le plus facile à animer. </a:t>
            </a:r>
          </a:p>
          <a:p>
            <a:endParaRPr lang="fr-FR" dirty="0">
              <a:latin typeface="Montserrat" panose="02000505000000020004" pitchFamily="2" charset="0"/>
            </a:endParaRPr>
          </a:p>
        </p:txBody>
      </p:sp>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2389" y="2520707"/>
            <a:ext cx="3982064" cy="3324771"/>
          </a:xfrm>
          <a:prstGeom prst="rect">
            <a:avLst/>
          </a:prstGeom>
        </p:spPr>
      </p:pic>
      <p:sp>
        <p:nvSpPr>
          <p:cNvPr id="7" name="Rectangle 6"/>
          <p:cNvSpPr/>
          <p:nvPr/>
        </p:nvSpPr>
        <p:spPr>
          <a:xfrm>
            <a:off x="838200" y="3283189"/>
            <a:ext cx="5931090" cy="2031325"/>
          </a:xfrm>
          <a:prstGeom prst="rect">
            <a:avLst/>
          </a:prstGeom>
        </p:spPr>
        <p:txBody>
          <a:bodyPr wrap="square">
            <a:spAutoFit/>
          </a:bodyPr>
          <a:lstStyle/>
          <a:p>
            <a:r>
              <a:rPr lang="fr-FR" dirty="0">
                <a:latin typeface="Montserrat" panose="02000505000000020004" pitchFamily="2" charset="0"/>
              </a:rPr>
              <a:t>Interactif et apprécié des enfants, c’est aussi celui qui permet de faire les premiers pas vers une  connaissance générale de la pollution de l’air. </a:t>
            </a:r>
          </a:p>
          <a:p>
            <a:endParaRPr lang="fr-FR" dirty="0" smtClean="0">
              <a:latin typeface="Montserrat" panose="02000505000000020004" pitchFamily="2" charset="0"/>
            </a:endParaRPr>
          </a:p>
          <a:p>
            <a:r>
              <a:rPr lang="fr-FR" dirty="0" smtClean="0">
                <a:latin typeface="Montserrat" panose="02000505000000020004" pitchFamily="2" charset="0"/>
              </a:rPr>
              <a:t>Suite </a:t>
            </a:r>
            <a:r>
              <a:rPr lang="fr-FR" dirty="0">
                <a:latin typeface="Montserrat" panose="02000505000000020004" pitchFamily="2" charset="0"/>
              </a:rPr>
              <a:t>à une première séance avec l’animateur L’Air et Moi, l’enseignant peut ensuite faire d’autres animations de façon autonome.</a:t>
            </a:r>
          </a:p>
        </p:txBody>
      </p:sp>
      <p:grpSp>
        <p:nvGrpSpPr>
          <p:cNvPr id="11" name="Groupe 10"/>
          <p:cNvGrpSpPr/>
          <p:nvPr/>
        </p:nvGrpSpPr>
        <p:grpSpPr>
          <a:xfrm>
            <a:off x="6111497" y="5314514"/>
            <a:ext cx="1770892" cy="1158242"/>
            <a:chOff x="6111497" y="4951634"/>
            <a:chExt cx="1770892" cy="1158242"/>
          </a:xfrm>
        </p:grpSpPr>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1497" y="4951634"/>
              <a:ext cx="1770892" cy="1158242"/>
            </a:xfrm>
            <a:prstGeom prst="rect">
              <a:avLst/>
            </a:prstGeom>
          </p:spPr>
        </p:pic>
        <p:sp>
          <p:nvSpPr>
            <p:cNvPr id="10" name="ZoneTexte 9"/>
            <p:cNvSpPr txBox="1"/>
            <p:nvPr/>
          </p:nvSpPr>
          <p:spPr>
            <a:xfrm>
              <a:off x="6249324" y="5207589"/>
              <a:ext cx="1495237" cy="646331"/>
            </a:xfrm>
            <a:prstGeom prst="rect">
              <a:avLst/>
            </a:prstGeom>
            <a:noFill/>
          </p:spPr>
          <p:txBody>
            <a:bodyPr wrap="square" rtlCol="0">
              <a:spAutoFit/>
            </a:bodyPr>
            <a:lstStyle/>
            <a:p>
              <a:pPr algn="ctr"/>
              <a:r>
                <a:rPr lang="fr-FR" dirty="0" smtClean="0">
                  <a:solidFill>
                    <a:schemeClr val="bg1"/>
                  </a:solidFill>
                  <a:latin typeface="Montserrat" panose="02000505000000020004" pitchFamily="2" charset="0"/>
                </a:rPr>
                <a:t>Voir les modules</a:t>
              </a:r>
              <a:endParaRPr lang="fr-FR" dirty="0">
                <a:solidFill>
                  <a:schemeClr val="bg1"/>
                </a:solidFill>
                <a:latin typeface="Montserrat" panose="02000505000000020004" pitchFamily="2" charset="0"/>
              </a:endParaRPr>
            </a:p>
          </p:txBody>
        </p:sp>
      </p:grpSp>
      <p:sp>
        <p:nvSpPr>
          <p:cNvPr id="12" name="ZoneTexte 11"/>
          <p:cNvSpPr txBox="1"/>
          <p:nvPr/>
        </p:nvSpPr>
        <p:spPr>
          <a:xfrm>
            <a:off x="9290221" y="961403"/>
            <a:ext cx="2134789" cy="646331"/>
          </a:xfrm>
          <a:prstGeom prst="rect">
            <a:avLst/>
          </a:prstGeom>
          <a:noFill/>
        </p:spPr>
        <p:txBody>
          <a:bodyPr wrap="square" rtlCol="0">
            <a:spAutoFit/>
          </a:bodyPr>
          <a:lstStyle/>
          <a:p>
            <a:pPr algn="ctr"/>
            <a:r>
              <a:rPr lang="fr-FR" dirty="0" smtClean="0">
                <a:solidFill>
                  <a:srgbClr val="0070C0"/>
                </a:solidFill>
                <a:latin typeface="Montserrat" panose="02000505000000020004" pitchFamily="2" charset="0"/>
                <a:hlinkClick r:id="rId8"/>
              </a:rPr>
              <a:t>Voir les articles de presse</a:t>
            </a:r>
            <a:endParaRPr lang="fr-FR" dirty="0">
              <a:solidFill>
                <a:srgbClr val="0070C0"/>
              </a:solidFill>
              <a:latin typeface="Montserrat" panose="02000505000000020004" pitchFamily="2" charset="0"/>
            </a:endParaRPr>
          </a:p>
        </p:txBody>
      </p:sp>
    </p:spTree>
    <p:extLst>
      <p:ext uri="{BB962C8B-B14F-4D97-AF65-F5344CB8AC3E}">
        <p14:creationId xmlns:p14="http://schemas.microsoft.com/office/powerpoint/2010/main" val="44223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a:solidFill>
                  <a:srgbClr val="008CB4"/>
                </a:solidFill>
                <a:latin typeface="Gotham Black" pitchFamily="50" charset="0"/>
              </a:rPr>
              <a:t>L’Air et Moi </a:t>
            </a:r>
            <a:r>
              <a:rPr lang="fr-FR" sz="4000" dirty="0" smtClean="0">
                <a:solidFill>
                  <a:srgbClr val="008CB4"/>
                </a:solidFill>
                <a:latin typeface="Gotham Black" pitchFamily="50" charset="0"/>
              </a:rPr>
              <a:t>Ecoles</a:t>
            </a:r>
            <a:r>
              <a:rPr lang="fr-FR" dirty="0" smtClean="0">
                <a:solidFill>
                  <a:srgbClr val="008CB4"/>
                </a:solidFill>
                <a:latin typeface="Gotham Black" pitchFamily="50" charset="0"/>
              </a:rPr>
              <a:t/>
            </a:r>
            <a:br>
              <a:rPr lang="fr-FR" dirty="0" smtClean="0">
                <a:solidFill>
                  <a:srgbClr val="008CB4"/>
                </a:solidFill>
                <a:latin typeface="Gotham Black" pitchFamily="50" charset="0"/>
              </a:rPr>
            </a:br>
            <a:r>
              <a:rPr lang="fr-FR" sz="3000" dirty="0" smtClean="0">
                <a:solidFill>
                  <a:srgbClr val="008CB4"/>
                </a:solidFill>
                <a:latin typeface="Gotham Black" pitchFamily="50" charset="0"/>
              </a:rPr>
              <a:t>Autres </a:t>
            </a:r>
            <a:r>
              <a:rPr lang="fr-FR" sz="3000" dirty="0">
                <a:solidFill>
                  <a:srgbClr val="008CB4"/>
                </a:solidFill>
                <a:latin typeface="Gotham Black" pitchFamily="50" charset="0"/>
              </a:rPr>
              <a:t>m</a:t>
            </a:r>
            <a:r>
              <a:rPr lang="fr-FR" sz="3000" dirty="0" smtClean="0">
                <a:solidFill>
                  <a:srgbClr val="008CB4"/>
                </a:solidFill>
                <a:latin typeface="Gotham Black" pitchFamily="50" charset="0"/>
              </a:rPr>
              <a:t>odules</a:t>
            </a:r>
            <a:endParaRPr lang="fr-FR" sz="3000" dirty="0">
              <a:solidFill>
                <a:srgbClr val="008CB4"/>
              </a:solidFill>
            </a:endParaRPr>
          </a:p>
        </p:txBody>
      </p:sp>
      <p:sp>
        <p:nvSpPr>
          <p:cNvPr id="4" name="Rectangle 3"/>
          <p:cNvSpPr/>
          <p:nvPr/>
        </p:nvSpPr>
        <p:spPr>
          <a:xfrm>
            <a:off x="838200" y="1690688"/>
            <a:ext cx="10148248" cy="646331"/>
          </a:xfrm>
          <a:prstGeom prst="rect">
            <a:avLst/>
          </a:prstGeom>
        </p:spPr>
        <p:txBody>
          <a:bodyPr wrap="square">
            <a:spAutoFit/>
          </a:bodyPr>
          <a:lstStyle/>
          <a:p>
            <a:r>
              <a:rPr lang="fr-FR" dirty="0">
                <a:latin typeface="Montserrat" panose="02000505000000020004" pitchFamily="2" charset="0"/>
              </a:rPr>
              <a:t>Évidemment, il est possible si une classe le souhaite, de réaliser une animation avec un autre module plus spécifique (module 1 à 7)</a:t>
            </a:r>
          </a:p>
        </p:txBody>
      </p:sp>
      <p:sp>
        <p:nvSpPr>
          <p:cNvPr id="5" name="Zone de texte 2">
            <a:extLst>
              <a:ext uri="{FF2B5EF4-FFF2-40B4-BE49-F238E27FC236}">
                <a16:creationId xmlns:a16="http://schemas.microsoft.com/office/drawing/2014/main" id="{08A4855C-AACE-4CC2-AFF3-6454049748D0}"/>
              </a:ext>
            </a:extLst>
          </p:cNvPr>
          <p:cNvSpPr txBox="1">
            <a:spLocks noChangeArrowheads="1"/>
          </p:cNvSpPr>
          <p:nvPr/>
        </p:nvSpPr>
        <p:spPr bwMode="auto">
          <a:xfrm>
            <a:off x="2221018" y="2723666"/>
            <a:ext cx="1992285" cy="61622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rgbClr val="2B2E70"/>
                </a:solidFill>
                <a:effectLst/>
                <a:latin typeface="Montserrat" panose="02000505000000020004" pitchFamily="2" charset="0"/>
                <a:ea typeface="Calibri" panose="020F0502020204030204" pitchFamily="34" charset="0"/>
                <a:cs typeface="ITC Officina Sans Book Regular"/>
                <a:hlinkClick r:id="rId2"/>
              </a:rPr>
              <a:t>Module 1</a:t>
            </a:r>
            <a:endParaRPr lang="fr-FR" sz="1300" b="1" dirty="0">
              <a:solidFill>
                <a:srgbClr val="2B2E70"/>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L’importance de l’air </a:t>
            </a:r>
            <a:endParaRPr lang="fr-FR" sz="1300" b="1" dirty="0">
              <a:solidFill>
                <a:srgbClr val="082A75"/>
              </a:solidFill>
              <a:effectLst/>
              <a:latin typeface="Montserrat" panose="02000505000000020004" pitchFamily="2" charset="0"/>
              <a:ea typeface="MS Mincho"/>
              <a:cs typeface="Times New Roman" panose="02020603050405020304" pitchFamily="18" charset="0"/>
            </a:endParaRPr>
          </a:p>
        </p:txBody>
      </p:sp>
      <p:sp>
        <p:nvSpPr>
          <p:cNvPr id="6" name="Zone de texte 2">
            <a:extLst>
              <a:ext uri="{FF2B5EF4-FFF2-40B4-BE49-F238E27FC236}">
                <a16:creationId xmlns:a16="http://schemas.microsoft.com/office/drawing/2014/main" id="{DF74489C-A239-42D2-B9D2-B57E8B6A1D47}"/>
              </a:ext>
            </a:extLst>
          </p:cNvPr>
          <p:cNvSpPr txBox="1">
            <a:spLocks noChangeArrowheads="1"/>
          </p:cNvSpPr>
          <p:nvPr/>
        </p:nvSpPr>
        <p:spPr bwMode="auto">
          <a:xfrm>
            <a:off x="2111387" y="4020653"/>
            <a:ext cx="1992285" cy="817445"/>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rgbClr val="2B2E70"/>
                </a:solidFill>
                <a:effectLst/>
                <a:latin typeface="Montserrat" panose="02000505000000020004" pitchFamily="2" charset="0"/>
                <a:ea typeface="Calibri" panose="020F0502020204030204" pitchFamily="34" charset="0"/>
                <a:cs typeface="ITC Officina Sans Book Regular"/>
                <a:hlinkClick r:id="rId3"/>
              </a:rPr>
              <a:t>Module 2</a:t>
            </a:r>
            <a:endParaRPr lang="fr-FR" sz="1300" b="1" dirty="0">
              <a:solidFill>
                <a:srgbClr val="2B2E70"/>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Les causes de la pollution de l’air</a:t>
            </a:r>
            <a:endParaRPr lang="fr-FR" sz="1300" b="1" dirty="0">
              <a:solidFill>
                <a:srgbClr val="082A75"/>
              </a:solidFill>
              <a:effectLst/>
              <a:latin typeface="Montserrat" panose="02000505000000020004" pitchFamily="2" charset="0"/>
              <a:ea typeface="MS Mincho"/>
              <a:cs typeface="Times New Roman" panose="02020603050405020304" pitchFamily="18" charset="0"/>
            </a:endParaRPr>
          </a:p>
        </p:txBody>
      </p:sp>
      <p:sp>
        <p:nvSpPr>
          <p:cNvPr id="7" name="Zone de texte 2">
            <a:extLst>
              <a:ext uri="{FF2B5EF4-FFF2-40B4-BE49-F238E27FC236}">
                <a16:creationId xmlns:a16="http://schemas.microsoft.com/office/drawing/2014/main" id="{6E61AC25-AE95-4C8A-B77C-24FC92860983}"/>
              </a:ext>
            </a:extLst>
          </p:cNvPr>
          <p:cNvSpPr txBox="1">
            <a:spLocks noChangeArrowheads="1"/>
          </p:cNvSpPr>
          <p:nvPr/>
        </p:nvSpPr>
        <p:spPr bwMode="auto">
          <a:xfrm>
            <a:off x="2111387" y="5590978"/>
            <a:ext cx="1992285" cy="758903"/>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rgbClr val="2B2E70"/>
                </a:solidFill>
                <a:effectLst/>
                <a:latin typeface="Montserrat" panose="02000505000000020004" pitchFamily="2" charset="0"/>
                <a:ea typeface="Calibri" panose="020F0502020204030204" pitchFamily="34" charset="0"/>
                <a:cs typeface="ITC Officina Sans Book Regular"/>
                <a:hlinkClick r:id="rId4"/>
              </a:rPr>
              <a:t>Module 3</a:t>
            </a:r>
            <a:endParaRPr lang="fr-FR" sz="1300" b="1" dirty="0">
              <a:solidFill>
                <a:srgbClr val="2B2E70"/>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Les conséquences de la pollution de l’air </a:t>
            </a:r>
            <a:endParaRPr lang="fr-FR" sz="1300" b="1" dirty="0">
              <a:solidFill>
                <a:srgbClr val="082A75"/>
              </a:solidFill>
              <a:effectLst/>
              <a:latin typeface="Montserrat" panose="02000505000000020004" pitchFamily="2" charset="0"/>
              <a:ea typeface="MS Mincho"/>
              <a:cs typeface="Times New Roman" panose="02020603050405020304" pitchFamily="18" charset="0"/>
            </a:endParaRPr>
          </a:p>
        </p:txBody>
      </p:sp>
      <p:sp>
        <p:nvSpPr>
          <p:cNvPr id="8" name="Zone de texte 2">
            <a:extLst>
              <a:ext uri="{FF2B5EF4-FFF2-40B4-BE49-F238E27FC236}">
                <a16:creationId xmlns:a16="http://schemas.microsoft.com/office/drawing/2014/main" id="{6C55537D-548D-43A8-A95C-8F4D935710DB}"/>
              </a:ext>
            </a:extLst>
          </p:cNvPr>
          <p:cNvSpPr txBox="1">
            <a:spLocks noChangeArrowheads="1"/>
          </p:cNvSpPr>
          <p:nvPr/>
        </p:nvSpPr>
        <p:spPr bwMode="auto">
          <a:xfrm>
            <a:off x="6243711" y="2649514"/>
            <a:ext cx="1992285" cy="80094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chemeClr val="accent1"/>
                </a:solidFill>
                <a:effectLst/>
                <a:latin typeface="Montserrat" panose="02000505000000020004" pitchFamily="2" charset="0"/>
                <a:ea typeface="Calibri" panose="020F0502020204030204" pitchFamily="34" charset="0"/>
                <a:cs typeface="ITC Officina Sans Book Regular"/>
                <a:hlinkClick r:id="rId5"/>
              </a:rPr>
              <a:t>Module 4</a:t>
            </a:r>
            <a:endParaRPr lang="fr-FR" sz="1300" b="1" dirty="0">
              <a:solidFill>
                <a:schemeClr val="accent1"/>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La surveillance de la qualité de l’air</a:t>
            </a:r>
            <a:endParaRPr lang="fr-FR" sz="1300" b="1" dirty="0">
              <a:solidFill>
                <a:srgbClr val="082A75"/>
              </a:solidFill>
              <a:effectLst/>
              <a:latin typeface="Montserrat" panose="02000505000000020004" pitchFamily="2" charset="0"/>
              <a:ea typeface="MS Mincho"/>
              <a:cs typeface="Times New Roman" panose="02020603050405020304" pitchFamily="18" charset="0"/>
            </a:endParaRPr>
          </a:p>
        </p:txBody>
      </p:sp>
      <p:sp>
        <p:nvSpPr>
          <p:cNvPr id="9" name="Zone de texte 2">
            <a:extLst>
              <a:ext uri="{FF2B5EF4-FFF2-40B4-BE49-F238E27FC236}">
                <a16:creationId xmlns:a16="http://schemas.microsoft.com/office/drawing/2014/main" id="{FE66DC60-991A-4907-923F-A77736C64580}"/>
              </a:ext>
            </a:extLst>
          </p:cNvPr>
          <p:cNvSpPr txBox="1">
            <a:spLocks noChangeArrowheads="1"/>
          </p:cNvSpPr>
          <p:nvPr/>
        </p:nvSpPr>
        <p:spPr bwMode="auto">
          <a:xfrm>
            <a:off x="6206977" y="4020653"/>
            <a:ext cx="1992285" cy="79630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rgbClr val="2B2E70"/>
                </a:solidFill>
                <a:effectLst/>
                <a:latin typeface="Montserrat" panose="02000505000000020004" pitchFamily="2" charset="0"/>
                <a:ea typeface="Calibri" panose="020F0502020204030204" pitchFamily="34" charset="0"/>
                <a:cs typeface="ITC Officina Sans Book Regular"/>
                <a:hlinkClick r:id="rId6"/>
              </a:rPr>
              <a:t>Module 5</a:t>
            </a:r>
            <a:endParaRPr lang="fr-FR" sz="1300" b="1" dirty="0">
              <a:solidFill>
                <a:srgbClr val="2B2E70"/>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Les solutions contre la pollution de l’air </a:t>
            </a:r>
            <a:endParaRPr lang="fr-FR" sz="1300" b="1" dirty="0">
              <a:solidFill>
                <a:srgbClr val="082A75"/>
              </a:solidFill>
              <a:effectLst/>
              <a:latin typeface="Montserrat" panose="02000505000000020004" pitchFamily="2" charset="0"/>
              <a:ea typeface="MS Mincho"/>
              <a:cs typeface="Times New Roman" panose="02020603050405020304" pitchFamily="18" charset="0"/>
            </a:endParaRPr>
          </a:p>
        </p:txBody>
      </p:sp>
      <p:sp>
        <p:nvSpPr>
          <p:cNvPr id="10" name="Zone de texte 2">
            <a:extLst>
              <a:ext uri="{FF2B5EF4-FFF2-40B4-BE49-F238E27FC236}">
                <a16:creationId xmlns:a16="http://schemas.microsoft.com/office/drawing/2014/main" id="{87411A62-62C9-4B21-9AC5-68E48684C1AB}"/>
              </a:ext>
            </a:extLst>
          </p:cNvPr>
          <p:cNvSpPr txBox="1">
            <a:spLocks noChangeArrowheads="1"/>
          </p:cNvSpPr>
          <p:nvPr/>
        </p:nvSpPr>
        <p:spPr bwMode="auto">
          <a:xfrm>
            <a:off x="6206977" y="5590978"/>
            <a:ext cx="1992285" cy="608717"/>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rgbClr val="2B2E70"/>
                </a:solidFill>
                <a:effectLst/>
                <a:latin typeface="Montserrat" panose="02000505000000020004" pitchFamily="2" charset="0"/>
                <a:ea typeface="Calibri" panose="020F0502020204030204" pitchFamily="34" charset="0"/>
                <a:cs typeface="ITC Officina Sans Book Regular"/>
                <a:hlinkClick r:id="rId7"/>
              </a:rPr>
              <a:t>Module 6</a:t>
            </a:r>
            <a:endParaRPr lang="fr-FR" sz="1300" b="1" dirty="0">
              <a:solidFill>
                <a:srgbClr val="2B2E70"/>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La pollution de l’air intérieur </a:t>
            </a:r>
            <a:endParaRPr lang="fr-FR" sz="1300" b="1" dirty="0">
              <a:solidFill>
                <a:srgbClr val="082A75"/>
              </a:solidFill>
              <a:effectLst/>
              <a:latin typeface="Montserrat" panose="02000505000000020004" pitchFamily="2" charset="0"/>
              <a:ea typeface="MS Mincho"/>
              <a:cs typeface="Times New Roman" panose="02020603050405020304" pitchFamily="18" charset="0"/>
            </a:endParaRPr>
          </a:p>
        </p:txBody>
      </p:sp>
      <p:sp>
        <p:nvSpPr>
          <p:cNvPr id="11" name="Zone de texte 2">
            <a:extLst>
              <a:ext uri="{FF2B5EF4-FFF2-40B4-BE49-F238E27FC236}">
                <a16:creationId xmlns:a16="http://schemas.microsoft.com/office/drawing/2014/main" id="{F3B3A2CA-C209-4A0D-8E9E-0ABCF4DADB4E}"/>
              </a:ext>
            </a:extLst>
          </p:cNvPr>
          <p:cNvSpPr txBox="1">
            <a:spLocks noChangeArrowheads="1"/>
          </p:cNvSpPr>
          <p:nvPr/>
        </p:nvSpPr>
        <p:spPr bwMode="auto">
          <a:xfrm>
            <a:off x="10208414" y="2879557"/>
            <a:ext cx="1992285" cy="568537"/>
          </a:xfrm>
          <a:prstGeom prst="rect">
            <a:avLst/>
          </a:prstGeom>
          <a:noFill/>
          <a:ln>
            <a:noFill/>
          </a:ln>
        </p:spPr>
        <p:style>
          <a:lnRef idx="0">
            <a:scrgbClr r="0" g="0" b="0"/>
          </a:lnRef>
          <a:fillRef idx="0">
            <a:scrgbClr r="0" g="0" b="0"/>
          </a:fillRef>
          <a:effectRef idx="0">
            <a:scrgbClr r="0" g="0" b="0"/>
          </a:effectRef>
          <a:fontRef idx="minor">
            <a:schemeClr val="dk1"/>
          </a:fontRef>
        </p:style>
        <p:txBody>
          <a:bodyPr rot="0" vert="horz" wrap="square" lIns="91440" tIns="45720" rIns="91440" bIns="45720" anchor="t" anchorCtr="0">
            <a:noAutofit/>
          </a:bodyPr>
          <a:lstStyle/>
          <a:p>
            <a:pPr algn="ctr">
              <a:lnSpc>
                <a:spcPct val="115000"/>
              </a:lnSpc>
              <a:spcAft>
                <a:spcPts val="0"/>
              </a:spcAft>
            </a:pPr>
            <a:r>
              <a:rPr lang="fr-FR" sz="1300" b="1" dirty="0">
                <a:solidFill>
                  <a:srgbClr val="2B2E70"/>
                </a:solidFill>
                <a:effectLst/>
                <a:latin typeface="Montserrat" panose="02000505000000020004" pitchFamily="2" charset="0"/>
                <a:ea typeface="Calibri" panose="020F0502020204030204" pitchFamily="34" charset="0"/>
                <a:cs typeface="ITC Officina Sans Book Regular"/>
                <a:hlinkClick r:id="rId7"/>
              </a:rPr>
              <a:t>Module 7</a:t>
            </a:r>
            <a:endParaRPr lang="fr-FR" sz="1300" b="1" dirty="0">
              <a:solidFill>
                <a:srgbClr val="2B2E70"/>
              </a:solidFill>
              <a:effectLst/>
              <a:latin typeface="Montserrat" panose="02000505000000020004" pitchFamily="2" charset="0"/>
              <a:ea typeface="MS Mincho"/>
              <a:cs typeface="Times New Roman" panose="02020603050405020304" pitchFamily="18" charset="0"/>
            </a:endParaRPr>
          </a:p>
          <a:p>
            <a:pPr algn="ctr">
              <a:lnSpc>
                <a:spcPct val="115000"/>
              </a:lnSpc>
              <a:spcAft>
                <a:spcPts val="0"/>
              </a:spcAft>
            </a:pPr>
            <a:r>
              <a:rPr lang="fr-FR" sz="1300" b="0" i="1" dirty="0">
                <a:solidFill>
                  <a:srgbClr val="000000"/>
                </a:solidFill>
                <a:effectLst/>
                <a:latin typeface="Montserrat" panose="02000505000000020004" pitchFamily="2" charset="0"/>
                <a:ea typeface="Calibri" panose="020F0502020204030204" pitchFamily="34" charset="0"/>
                <a:cs typeface="ITC Officina Sans Book Regular"/>
              </a:rPr>
              <a:t>L’air et l’énergie</a:t>
            </a:r>
            <a:r>
              <a:rPr lang="fr-FR" sz="1300" b="0" i="1" dirty="0">
                <a:solidFill>
                  <a:srgbClr val="000000"/>
                </a:solidFill>
                <a:effectLst/>
                <a:latin typeface="Bahnschrift" panose="020B0502040204020203" pitchFamily="34" charset="0"/>
                <a:ea typeface="Calibri" panose="020F0502020204030204" pitchFamily="34" charset="0"/>
                <a:cs typeface="ITC Officina Sans Book Regular"/>
              </a:rPr>
              <a:t> </a:t>
            </a:r>
            <a:endParaRPr lang="fr-FR" sz="1300" b="1" dirty="0">
              <a:solidFill>
                <a:srgbClr val="082A75"/>
              </a:solidFill>
              <a:effectLst/>
              <a:latin typeface="Bahnschrift" panose="020B0502040204020203" pitchFamily="34" charset="0"/>
              <a:ea typeface="MS Mincho"/>
              <a:cs typeface="Times New Roman" panose="02020603050405020304" pitchFamily="18" charset="0"/>
            </a:endParaRPr>
          </a:p>
        </p:txBody>
      </p:sp>
      <p:pic>
        <p:nvPicPr>
          <p:cNvPr id="12" name="Image 11" descr="N:\FAEM-A-Graphismes bruts\DESSINS-ISABELLE\Dossier 2\Module 1\170131 Nv dessins\AEMec2-1-page pr+®sentation-hd-co-v1.gif">
            <a:extLst>
              <a:ext uri="{FF2B5EF4-FFF2-40B4-BE49-F238E27FC236}">
                <a16:creationId xmlns:a16="http://schemas.microsoft.com/office/drawing/2014/main" id="{13629D15-F2A1-4696-84A6-115CBE84FCA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451" y="3929821"/>
            <a:ext cx="1373772" cy="999107"/>
          </a:xfrm>
          <a:prstGeom prst="rect">
            <a:avLst/>
          </a:prstGeom>
          <a:noFill/>
          <a:ln>
            <a:noFill/>
          </a:ln>
        </p:spPr>
      </p:pic>
      <p:pic>
        <p:nvPicPr>
          <p:cNvPr id="13" name="Image 12" descr="N:\FAEM-A-Graphismes bruts\DESSINS-ISABELLE\Dossier 2\Module 5\170131 Nv dessins\AEMec2-53- Atmo a+¿re fen+¬tre-hd-co-v1.gif">
            <a:extLst>
              <a:ext uri="{FF2B5EF4-FFF2-40B4-BE49-F238E27FC236}">
                <a16:creationId xmlns:a16="http://schemas.microsoft.com/office/drawing/2014/main" id="{3BC081E5-7995-4B8C-B1B8-90B4F5ECA88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5138" y="5429197"/>
            <a:ext cx="1522927" cy="1082463"/>
          </a:xfrm>
          <a:prstGeom prst="rect">
            <a:avLst/>
          </a:prstGeom>
          <a:noFill/>
          <a:ln>
            <a:noFill/>
          </a:ln>
        </p:spPr>
      </p:pic>
      <p:pic>
        <p:nvPicPr>
          <p:cNvPr id="14" name="Image 13" descr="N:\FAEM-A-Graphismes bruts\DESSINS-ISABELLE\Dossier 2\Module 5\170131 Nv dessins\AEMec2-56- Foule personnages.-hd-co-v1.gif">
            <a:extLst>
              <a:ext uri="{FF2B5EF4-FFF2-40B4-BE49-F238E27FC236}">
                <a16:creationId xmlns:a16="http://schemas.microsoft.com/office/drawing/2014/main" id="{E9A7E9C0-39C3-43C4-950D-58AB78032B24}"/>
              </a:ext>
            </a:extLst>
          </p:cNvPr>
          <p:cNvPicPr/>
          <p:nvPr/>
        </p:nvPicPr>
        <p:blipFill rotWithShape="1">
          <a:blip r:embed="rId10" cstate="print">
            <a:extLst>
              <a:ext uri="{28A0092B-C50C-407E-A947-70E740481C1C}">
                <a14:useLocalDpi xmlns:a14="http://schemas.microsoft.com/office/drawing/2010/main" val="0"/>
              </a:ext>
            </a:extLst>
          </a:blip>
          <a:srcRect t="7481" b="6273"/>
          <a:stretch/>
        </p:blipFill>
        <p:spPr bwMode="auto">
          <a:xfrm>
            <a:off x="4714947" y="3828583"/>
            <a:ext cx="1703307" cy="1009515"/>
          </a:xfrm>
          <a:prstGeom prst="rect">
            <a:avLst/>
          </a:prstGeom>
          <a:noFill/>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7C7E720A-CA2A-460C-AC27-44F2A284B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5006" y="2591607"/>
            <a:ext cx="1698197" cy="991445"/>
          </a:xfrm>
          <a:prstGeom prst="rect">
            <a:avLst/>
          </a:prstGeom>
        </p:spPr>
      </p:pic>
      <p:pic>
        <p:nvPicPr>
          <p:cNvPr id="17" name="Image 16" descr="N:\FAEM-A-Graphismes bruts\DESSINS-ISABELLE\Dossier 2\Module 1\170131 Nv dessins\AEMec2-3- Respirer-hd-co-v1.gif">
            <a:extLst>
              <a:ext uri="{FF2B5EF4-FFF2-40B4-BE49-F238E27FC236}">
                <a16:creationId xmlns:a16="http://schemas.microsoft.com/office/drawing/2014/main" id="{5CC849A1-EA80-423C-94FE-72E5C7F63BC4}"/>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451" y="2503173"/>
            <a:ext cx="1487818" cy="1145737"/>
          </a:xfrm>
          <a:prstGeom prst="rect">
            <a:avLst/>
          </a:prstGeom>
          <a:noFill/>
          <a:ln>
            <a:noFill/>
          </a:ln>
        </p:spPr>
      </p:pic>
      <p:pic>
        <p:nvPicPr>
          <p:cNvPr id="18" name="Image 17" descr="N:\FAEM-A-Graphismes bruts\DESSINS-ISABELLE\Dossier 2\Module 3\170131 Nv dessins\AEMec2-34- Atmo et docteur-hd-co-v1.gif">
            <a:extLst>
              <a:ext uri="{FF2B5EF4-FFF2-40B4-BE49-F238E27FC236}">
                <a16:creationId xmlns:a16="http://schemas.microsoft.com/office/drawing/2014/main" id="{A77E3CAA-E7C5-49EE-B93E-450F7B240A8D}"/>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6064" y="5271148"/>
            <a:ext cx="1012545" cy="1398560"/>
          </a:xfrm>
          <a:prstGeom prst="rect">
            <a:avLst/>
          </a:prstGeom>
          <a:noFill/>
          <a:ln>
            <a:noFill/>
          </a:ln>
        </p:spPr>
      </p:pic>
      <p:pic>
        <p:nvPicPr>
          <p:cNvPr id="19" name="Image 18" descr="N:\FAEM-A-Graphismes bruts\DESSINS-ISABELLE\Dossier 2\Module 4\170131 Nv dessins\AEMec3-48- Atmo analyse air-hd-co-v1.gif">
            <a:extLst>
              <a:ext uri="{FF2B5EF4-FFF2-40B4-BE49-F238E27FC236}">
                <a16:creationId xmlns:a16="http://schemas.microsoft.com/office/drawing/2014/main" id="{57EEC8E6-BDD7-45D0-B072-729A4CAC0337}"/>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89489" y="2567772"/>
            <a:ext cx="1354222" cy="1151235"/>
          </a:xfrm>
          <a:prstGeom prst="rect">
            <a:avLst/>
          </a:prstGeom>
          <a:noFill/>
          <a:ln>
            <a:noFill/>
          </a:ln>
        </p:spPr>
      </p:pic>
      <p:grpSp>
        <p:nvGrpSpPr>
          <p:cNvPr id="20" name="Groupe 19"/>
          <p:cNvGrpSpPr/>
          <p:nvPr/>
        </p:nvGrpSpPr>
        <p:grpSpPr>
          <a:xfrm>
            <a:off x="9211946" y="4249786"/>
            <a:ext cx="2076744" cy="1358283"/>
            <a:chOff x="9824149" y="4467160"/>
            <a:chExt cx="2076744" cy="1358283"/>
          </a:xfrm>
        </p:grpSpPr>
        <p:pic>
          <p:nvPicPr>
            <p:cNvPr id="21" name="Imag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4149" y="4467160"/>
              <a:ext cx="2076744" cy="1358283"/>
            </a:xfrm>
            <a:prstGeom prst="rect">
              <a:avLst/>
            </a:prstGeom>
          </p:spPr>
        </p:pic>
        <p:sp>
          <p:nvSpPr>
            <p:cNvPr id="22" name="ZoneTexte 21"/>
            <p:cNvSpPr txBox="1"/>
            <p:nvPr/>
          </p:nvSpPr>
          <p:spPr>
            <a:xfrm>
              <a:off x="10052165" y="4823135"/>
              <a:ext cx="1643181" cy="646331"/>
            </a:xfrm>
            <a:prstGeom prst="rect">
              <a:avLst/>
            </a:prstGeom>
            <a:noFill/>
          </p:spPr>
          <p:txBody>
            <a:bodyPr wrap="square" rtlCol="0">
              <a:spAutoFit/>
            </a:bodyPr>
            <a:lstStyle/>
            <a:p>
              <a:pPr algn="ctr"/>
              <a:r>
                <a:rPr lang="fr-FR" dirty="0" smtClean="0">
                  <a:solidFill>
                    <a:schemeClr val="bg1"/>
                  </a:solidFill>
                  <a:latin typeface="Montserrat" panose="02000505000000020004" pitchFamily="2" charset="0"/>
                </a:rPr>
                <a:t>Cliquez sur les modules</a:t>
              </a:r>
              <a:endParaRPr lang="fr-FR" dirty="0">
                <a:solidFill>
                  <a:schemeClr val="bg1"/>
                </a:solidFill>
                <a:latin typeface="Montserrat" panose="02000505000000020004" pitchFamily="2" charset="0"/>
              </a:endParaRPr>
            </a:p>
          </p:txBody>
        </p:sp>
      </p:grpSp>
    </p:spTree>
    <p:extLst>
      <p:ext uri="{BB962C8B-B14F-4D97-AF65-F5344CB8AC3E}">
        <p14:creationId xmlns:p14="http://schemas.microsoft.com/office/powerpoint/2010/main" val="178466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normAutofit/>
          </a:bodyPr>
          <a:lstStyle/>
          <a:p>
            <a:r>
              <a:rPr lang="fr-FR" sz="4000" dirty="0">
                <a:solidFill>
                  <a:srgbClr val="008CB4"/>
                </a:solidFill>
                <a:latin typeface="Gotham Black" pitchFamily="50" charset="0"/>
              </a:rPr>
              <a:t>L’Air et Moi Collèges </a:t>
            </a:r>
            <a:r>
              <a:rPr lang="fr-FR" dirty="0">
                <a:solidFill>
                  <a:srgbClr val="008CB4"/>
                </a:solidFill>
                <a:latin typeface="Gotham Black" pitchFamily="50" charset="0"/>
              </a:rPr>
              <a:t/>
            </a:r>
            <a:br>
              <a:rPr lang="fr-FR" dirty="0">
                <a:solidFill>
                  <a:srgbClr val="008CB4"/>
                </a:solidFill>
                <a:latin typeface="Gotham Black" pitchFamily="50" charset="0"/>
              </a:rPr>
            </a:br>
            <a:r>
              <a:rPr lang="fr-FR" sz="3000" dirty="0" smtClean="0">
                <a:solidFill>
                  <a:srgbClr val="008CB4"/>
                </a:solidFill>
                <a:latin typeface="Gotham Black" pitchFamily="50" charset="0"/>
              </a:rPr>
              <a:t>Module </a:t>
            </a:r>
            <a:r>
              <a:rPr lang="fr-FR" sz="3000" dirty="0">
                <a:solidFill>
                  <a:srgbClr val="008CB4"/>
                </a:solidFill>
                <a:latin typeface="Gotham Black" pitchFamily="50" charset="0"/>
              </a:rPr>
              <a:t>e</a:t>
            </a:r>
            <a:r>
              <a:rPr lang="fr-FR" sz="3000" dirty="0" smtClean="0">
                <a:solidFill>
                  <a:srgbClr val="008CB4"/>
                </a:solidFill>
                <a:latin typeface="Gotham Black" pitchFamily="50" charset="0"/>
              </a:rPr>
              <a:t>ssentiel</a:t>
            </a:r>
            <a:endParaRPr lang="fr-FR" sz="3000" dirty="0">
              <a:solidFill>
                <a:srgbClr val="008CB4"/>
              </a:solidFill>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55" y="3238718"/>
            <a:ext cx="4100487" cy="3218887"/>
          </a:xfrm>
          <a:prstGeom prst="rect">
            <a:avLst/>
          </a:prstGeom>
        </p:spPr>
      </p:pic>
      <p:sp>
        <p:nvSpPr>
          <p:cNvPr id="6" name="Rectangle 5"/>
          <p:cNvSpPr/>
          <p:nvPr/>
        </p:nvSpPr>
        <p:spPr>
          <a:xfrm>
            <a:off x="838200" y="1878939"/>
            <a:ext cx="8755124" cy="646331"/>
          </a:xfrm>
          <a:prstGeom prst="rect">
            <a:avLst/>
          </a:prstGeom>
        </p:spPr>
        <p:txBody>
          <a:bodyPr wrap="square">
            <a:spAutoFit/>
          </a:bodyPr>
          <a:lstStyle/>
          <a:p>
            <a:r>
              <a:rPr lang="fr-FR" dirty="0">
                <a:latin typeface="Montserrat" panose="02000505000000020004" pitchFamily="2" charset="0"/>
              </a:rPr>
              <a:t>Ce module est en cours d’amélioration. D’autres Conseils Départementaux peuvent être intéressés par les formules écoles.</a:t>
            </a:r>
          </a:p>
        </p:txBody>
      </p:sp>
      <p:pic>
        <p:nvPicPr>
          <p:cNvPr id="7" name="Picture 2" descr="https://www.lairetmoi.org/files/sites/fr/icons/airetmoi-college-horizon.png">
            <a:extLst>
              <a:ext uri="{FF2B5EF4-FFF2-40B4-BE49-F238E27FC236}">
                <a16:creationId xmlns:a16="http://schemas.microsoft.com/office/drawing/2014/main" id="{42E72E89-70C7-4EF9-AEF1-9F7DB49FB9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8005" y="406864"/>
            <a:ext cx="2751016" cy="10534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t 10">
            <a:extLst>
              <a:ext uri="{FF2B5EF4-FFF2-40B4-BE49-F238E27FC236}">
                <a16:creationId xmlns:a16="http://schemas.microsoft.com/office/drawing/2014/main" id="{E5669E15-524A-4325-B8BB-E11E95CAADE1}"/>
              </a:ext>
            </a:extLst>
          </p:cNvPr>
          <p:cNvGraphicFramePr>
            <a:graphicFrameLocks noChangeAspect="1"/>
          </p:cNvGraphicFramePr>
          <p:nvPr>
            <p:extLst>
              <p:ext uri="{D42A27DB-BD31-4B8C-83A1-F6EECF244321}">
                <p14:modId xmlns:p14="http://schemas.microsoft.com/office/powerpoint/2010/main" val="1200934700"/>
              </p:ext>
            </p:extLst>
          </p:nvPr>
        </p:nvGraphicFramePr>
        <p:xfrm>
          <a:off x="6448377" y="3907662"/>
          <a:ext cx="5743623" cy="2950338"/>
        </p:xfrm>
        <a:graphic>
          <a:graphicData uri="http://schemas.openxmlformats.org/presentationml/2006/ole">
            <mc:AlternateContent xmlns:mc="http://schemas.openxmlformats.org/markup-compatibility/2006">
              <mc:Choice xmlns:v="urn:schemas-microsoft-com:vml" Requires="v">
                <p:oleObj spid="_x0000_s1041" name="Image" r:id="rId6" imgW="25396560" imgH="13015800" progId="Photoshop.Image.13">
                  <p:embed/>
                </p:oleObj>
              </mc:Choice>
              <mc:Fallback>
                <p:oleObj name="Image" r:id="rId6" imgW="25396560" imgH="13015800" progId="Photoshop.Image.13">
                  <p:embed/>
                  <p:pic>
                    <p:nvPicPr>
                      <p:cNvPr id="17" name="Objet 16">
                        <a:extLst>
                          <a:ext uri="{FF2B5EF4-FFF2-40B4-BE49-F238E27FC236}">
                            <a16:creationId xmlns:a16="http://schemas.microsoft.com/office/drawing/2014/main" id="{E5669E15-524A-4325-B8BB-E11E95CAADE1}"/>
                          </a:ext>
                        </a:extLst>
                      </p:cNvPr>
                      <p:cNvPicPr/>
                      <p:nvPr/>
                    </p:nvPicPr>
                    <p:blipFill>
                      <a:blip r:embed="rId7"/>
                      <a:stretch>
                        <a:fillRect/>
                      </a:stretch>
                    </p:blipFill>
                    <p:spPr>
                      <a:xfrm>
                        <a:off x="6448377" y="3907662"/>
                        <a:ext cx="5743623" cy="2950338"/>
                      </a:xfrm>
                      <a:prstGeom prst="rect">
                        <a:avLst/>
                      </a:prstGeom>
                    </p:spPr>
                  </p:pic>
                </p:oleObj>
              </mc:Fallback>
            </mc:AlternateContent>
          </a:graphicData>
        </a:graphic>
      </p:graphicFrame>
      <p:grpSp>
        <p:nvGrpSpPr>
          <p:cNvPr id="8" name="Groupe 7"/>
          <p:cNvGrpSpPr/>
          <p:nvPr/>
        </p:nvGrpSpPr>
        <p:grpSpPr>
          <a:xfrm>
            <a:off x="4989443" y="3073080"/>
            <a:ext cx="2470136" cy="1619606"/>
            <a:chOff x="9824149" y="4467160"/>
            <a:chExt cx="2076744" cy="1358283"/>
          </a:xfrm>
        </p:grpSpPr>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4149" y="4467160"/>
              <a:ext cx="2076744" cy="1358283"/>
            </a:xfrm>
            <a:prstGeom prst="rect">
              <a:avLst/>
            </a:prstGeom>
          </p:spPr>
        </p:pic>
        <p:sp>
          <p:nvSpPr>
            <p:cNvPr id="10" name="ZoneTexte 9"/>
            <p:cNvSpPr txBox="1"/>
            <p:nvPr/>
          </p:nvSpPr>
          <p:spPr>
            <a:xfrm>
              <a:off x="10052165" y="4823135"/>
              <a:ext cx="1643181" cy="774351"/>
            </a:xfrm>
            <a:prstGeom prst="rect">
              <a:avLst/>
            </a:prstGeom>
            <a:noFill/>
          </p:spPr>
          <p:txBody>
            <a:bodyPr wrap="square" rtlCol="0">
              <a:spAutoFit/>
            </a:bodyPr>
            <a:lstStyle/>
            <a:p>
              <a:pPr algn="ctr"/>
              <a:r>
                <a:rPr lang="fr-FR" dirty="0" smtClean="0">
                  <a:solidFill>
                    <a:schemeClr val="bg1"/>
                  </a:solidFill>
                  <a:latin typeface="Montserrat" panose="02000505000000020004" pitchFamily="2" charset="0"/>
                  <a:hlinkClick r:id="rId9"/>
                </a:rPr>
                <a:t>Module l’Essentiel Collège</a:t>
              </a:r>
              <a:endParaRPr lang="fr-FR" dirty="0">
                <a:solidFill>
                  <a:schemeClr val="bg1"/>
                </a:solidFill>
                <a:latin typeface="Montserrat" panose="02000505000000020004" pitchFamily="2" charset="0"/>
              </a:endParaRPr>
            </a:p>
          </p:txBody>
        </p:sp>
      </p:grpSp>
    </p:spTree>
    <p:extLst>
      <p:ext uri="{BB962C8B-B14F-4D97-AF65-F5344CB8AC3E}">
        <p14:creationId xmlns:p14="http://schemas.microsoft.com/office/powerpoint/2010/main" val="2890934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0778" y="3761301"/>
            <a:ext cx="2268198" cy="148350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76" y="559141"/>
            <a:ext cx="786030" cy="804525"/>
          </a:xfrm>
          <a:prstGeom prst="rect">
            <a:avLst/>
          </a:prstGeom>
        </p:spPr>
      </p:pic>
      <p:sp>
        <p:nvSpPr>
          <p:cNvPr id="2" name="Titre 1"/>
          <p:cNvSpPr>
            <a:spLocks noGrp="1"/>
          </p:cNvSpPr>
          <p:nvPr>
            <p:ph type="title"/>
          </p:nvPr>
        </p:nvSpPr>
        <p:spPr/>
        <p:txBody>
          <a:bodyPr/>
          <a:lstStyle/>
          <a:p>
            <a:r>
              <a:rPr lang="fr-FR" sz="4000" dirty="0">
                <a:solidFill>
                  <a:srgbClr val="008CB4"/>
                </a:solidFill>
                <a:latin typeface="Gotham Black" pitchFamily="50" charset="0"/>
              </a:rPr>
              <a:t>L’Air et Moi Lycées </a:t>
            </a:r>
            <a:r>
              <a:rPr lang="fr-FR" dirty="0">
                <a:solidFill>
                  <a:srgbClr val="008CB4"/>
                </a:solidFill>
                <a:latin typeface="Gotham Black" pitchFamily="50" charset="0"/>
              </a:rPr>
              <a:t/>
            </a:r>
            <a:br>
              <a:rPr lang="fr-FR" dirty="0">
                <a:solidFill>
                  <a:srgbClr val="008CB4"/>
                </a:solidFill>
                <a:latin typeface="Gotham Black" pitchFamily="50" charset="0"/>
              </a:rPr>
            </a:br>
            <a:r>
              <a:rPr lang="fr-FR" sz="3000" dirty="0" smtClean="0">
                <a:solidFill>
                  <a:srgbClr val="008CB4"/>
                </a:solidFill>
                <a:latin typeface="Gotham Black" pitchFamily="50" charset="0"/>
              </a:rPr>
              <a:t>Modules</a:t>
            </a:r>
            <a:endParaRPr lang="fr-FR" sz="3000" dirty="0">
              <a:solidFill>
                <a:srgbClr val="008CB4"/>
              </a:solidFill>
            </a:endParaRPr>
          </a:p>
        </p:txBody>
      </p:sp>
      <p:sp>
        <p:nvSpPr>
          <p:cNvPr id="5" name="Rectangle 4"/>
          <p:cNvSpPr/>
          <p:nvPr/>
        </p:nvSpPr>
        <p:spPr>
          <a:xfrm>
            <a:off x="838200" y="2021699"/>
            <a:ext cx="6959600" cy="646331"/>
          </a:xfrm>
          <a:prstGeom prst="rect">
            <a:avLst/>
          </a:prstGeom>
        </p:spPr>
        <p:txBody>
          <a:bodyPr wrap="square">
            <a:spAutoFit/>
          </a:bodyPr>
          <a:lstStyle/>
          <a:p>
            <a:r>
              <a:rPr lang="fr-FR" dirty="0">
                <a:latin typeface="Montserrat" panose="02000505000000020004" pitchFamily="2" charset="0"/>
              </a:rPr>
              <a:t>Actuellement les modules disponibles sont : 1, 2, 3, 5, 6.</a:t>
            </a:r>
          </a:p>
          <a:p>
            <a:r>
              <a:rPr lang="fr-FR" dirty="0">
                <a:latin typeface="Montserrat" panose="02000505000000020004" pitchFamily="2" charset="0"/>
              </a:rPr>
              <a:t>L’animation peut se faire selon le choix de l’enseignant. </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0941" y="436191"/>
            <a:ext cx="2742745" cy="105037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99" y="3045909"/>
            <a:ext cx="3601453" cy="316705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6403" y="2480720"/>
            <a:ext cx="2154913" cy="1409409"/>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3072" y="4925932"/>
            <a:ext cx="2259569" cy="1407344"/>
          </a:xfrm>
          <a:prstGeom prst="rect">
            <a:avLst/>
          </a:prstGeom>
        </p:spPr>
      </p:pic>
      <p:sp>
        <p:nvSpPr>
          <p:cNvPr id="11" name="Rectangle 10"/>
          <p:cNvSpPr/>
          <p:nvPr/>
        </p:nvSpPr>
        <p:spPr>
          <a:xfrm>
            <a:off x="9304503" y="2634623"/>
            <a:ext cx="1478712" cy="1200329"/>
          </a:xfrm>
          <a:prstGeom prst="rect">
            <a:avLst/>
          </a:prstGeom>
        </p:spPr>
        <p:txBody>
          <a:bodyPr wrap="square">
            <a:spAutoFit/>
          </a:bodyPr>
          <a:lstStyle/>
          <a:p>
            <a:pPr algn="ctr"/>
            <a:r>
              <a:rPr lang="fr-FR" dirty="0">
                <a:solidFill>
                  <a:schemeClr val="tx2">
                    <a:lumMod val="75000"/>
                  </a:schemeClr>
                </a:solidFill>
                <a:latin typeface="Montserrat" panose="02000505000000020004" pitchFamily="2" charset="0"/>
                <a:hlinkClick r:id="rId8"/>
              </a:rPr>
              <a:t>Les modules 1, 2, 3, 4, 5 et 6</a:t>
            </a:r>
            <a:endParaRPr lang="fr-FR" dirty="0">
              <a:solidFill>
                <a:schemeClr val="tx2">
                  <a:lumMod val="75000"/>
                </a:schemeClr>
              </a:solidFill>
              <a:latin typeface="Montserrat" panose="02000505000000020004" pitchFamily="2" charset="0"/>
            </a:endParaRPr>
          </a:p>
        </p:txBody>
      </p:sp>
      <p:sp>
        <p:nvSpPr>
          <p:cNvPr id="12" name="Rectangle 11"/>
          <p:cNvSpPr/>
          <p:nvPr/>
        </p:nvSpPr>
        <p:spPr>
          <a:xfrm>
            <a:off x="6420470" y="4179887"/>
            <a:ext cx="1848815" cy="646331"/>
          </a:xfrm>
          <a:prstGeom prst="rect">
            <a:avLst/>
          </a:prstGeom>
        </p:spPr>
        <p:txBody>
          <a:bodyPr wrap="square">
            <a:spAutoFit/>
          </a:bodyPr>
          <a:lstStyle/>
          <a:p>
            <a:pPr algn="ctr"/>
            <a:r>
              <a:rPr lang="fr-FR" dirty="0">
                <a:solidFill>
                  <a:schemeClr val="bg1"/>
                </a:solidFill>
                <a:latin typeface="Montserrat" panose="02000505000000020004" pitchFamily="2" charset="0"/>
                <a:hlinkClick r:id="rId9" action="ppaction://hlinkfile"/>
              </a:rPr>
              <a:t>Description du projet</a:t>
            </a:r>
            <a:endParaRPr lang="fr-FR" dirty="0">
              <a:solidFill>
                <a:schemeClr val="bg1"/>
              </a:solidFill>
              <a:latin typeface="Montserrat" panose="02000505000000020004" pitchFamily="2" charset="0"/>
            </a:endParaRPr>
          </a:p>
        </p:txBody>
      </p:sp>
      <p:sp>
        <p:nvSpPr>
          <p:cNvPr id="13" name="Rectangle 12"/>
          <p:cNvSpPr/>
          <p:nvPr/>
        </p:nvSpPr>
        <p:spPr>
          <a:xfrm>
            <a:off x="8994466" y="5167939"/>
            <a:ext cx="1576780" cy="923330"/>
          </a:xfrm>
          <a:prstGeom prst="rect">
            <a:avLst/>
          </a:prstGeom>
        </p:spPr>
        <p:txBody>
          <a:bodyPr wrap="square">
            <a:spAutoFit/>
          </a:bodyPr>
          <a:lstStyle/>
          <a:p>
            <a:pPr algn="ctr"/>
            <a:r>
              <a:rPr lang="fr-FR" dirty="0">
                <a:solidFill>
                  <a:schemeClr val="tx2">
                    <a:lumMod val="75000"/>
                  </a:schemeClr>
                </a:solidFill>
                <a:latin typeface="Montserrat" panose="02000505000000020004" pitchFamily="2" charset="0"/>
                <a:hlinkClick r:id="rId10"/>
              </a:rPr>
              <a:t>Vidéo projet AEM Lycée</a:t>
            </a:r>
            <a:endParaRPr lang="fr-FR" dirty="0">
              <a:solidFill>
                <a:schemeClr val="tx2">
                  <a:lumMod val="75000"/>
                </a:schemeClr>
              </a:solidFill>
              <a:latin typeface="Montserrat" panose="02000505000000020004" pitchFamily="2" charset="0"/>
            </a:endParaRPr>
          </a:p>
        </p:txBody>
      </p:sp>
    </p:spTree>
    <p:extLst>
      <p:ext uri="{BB962C8B-B14F-4D97-AF65-F5344CB8AC3E}">
        <p14:creationId xmlns:p14="http://schemas.microsoft.com/office/powerpoint/2010/main" val="60877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a:solidFill>
                  <a:srgbClr val="008CB4"/>
                </a:solidFill>
                <a:latin typeface="Gotham Black" pitchFamily="50" charset="0"/>
              </a:rPr>
              <a:t>L’Air et Moi </a:t>
            </a:r>
            <a:r>
              <a:rPr lang="fr-FR" sz="3000" dirty="0" smtClean="0">
                <a:solidFill>
                  <a:srgbClr val="008CB4"/>
                </a:solidFill>
                <a:latin typeface="Gotham Black" pitchFamily="50" charset="0"/>
              </a:rPr>
              <a:t>Lycées </a:t>
            </a:r>
            <a:r>
              <a:rPr lang="fr-FR" sz="4000" dirty="0" smtClean="0">
                <a:solidFill>
                  <a:srgbClr val="008CB4"/>
                </a:solidFill>
                <a:latin typeface="Gotham Black" pitchFamily="50" charset="0"/>
              </a:rPr>
              <a:t/>
            </a:r>
            <a:br>
              <a:rPr lang="fr-FR" sz="4000" dirty="0" smtClean="0">
                <a:solidFill>
                  <a:srgbClr val="008CB4"/>
                </a:solidFill>
                <a:latin typeface="Gotham Black" pitchFamily="50" charset="0"/>
              </a:rPr>
            </a:br>
            <a:r>
              <a:rPr lang="fr-FR" sz="3000" dirty="0" smtClean="0">
                <a:solidFill>
                  <a:srgbClr val="008CB4"/>
                </a:solidFill>
                <a:latin typeface="Gotham Black" pitchFamily="50" charset="0"/>
              </a:rPr>
              <a:t>Projets</a:t>
            </a:r>
            <a:endParaRPr lang="fr-FR" sz="3000" dirty="0">
              <a:solidFill>
                <a:srgbClr val="008CB4"/>
              </a:solidFill>
            </a:endParaRPr>
          </a:p>
        </p:txBody>
      </p:sp>
      <p:pic>
        <p:nvPicPr>
          <p:cNvPr id="4" name="Image 3">
            <a:extLst>
              <a:ext uri="{FF2B5EF4-FFF2-40B4-BE49-F238E27FC236}">
                <a16:creationId xmlns:a16="http://schemas.microsoft.com/office/drawing/2014/main" id="{3B2AD6BB-FFD4-403C-9320-C3FE97B943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92" t="170" r="4249" b="31316"/>
          <a:stretch/>
        </p:blipFill>
        <p:spPr>
          <a:xfrm>
            <a:off x="5772531" y="0"/>
            <a:ext cx="6419469" cy="6858000"/>
          </a:xfrm>
          <a:prstGeom prst="rect">
            <a:avLst/>
          </a:prstGeom>
        </p:spPr>
      </p:pic>
      <p:pic>
        <p:nvPicPr>
          <p:cNvPr id="5" name="Image 4">
            <a:extLst>
              <a:ext uri="{FF2B5EF4-FFF2-40B4-BE49-F238E27FC236}">
                <a16:creationId xmlns:a16="http://schemas.microsoft.com/office/drawing/2014/main" id="{EE989A3C-86C3-4F78-AC5E-8F8F0B689FC1}"/>
              </a:ext>
            </a:extLst>
          </p:cNvPr>
          <p:cNvPicPr>
            <a:picLocks noChangeAspect="1"/>
          </p:cNvPicPr>
          <p:nvPr/>
        </p:nvPicPr>
        <p:blipFill rotWithShape="1">
          <a:blip r:embed="rId3" cstate="print"/>
          <a:srcRect l="7888" t="34600" r="8001" b="5200"/>
          <a:stretch/>
        </p:blipFill>
        <p:spPr>
          <a:xfrm>
            <a:off x="838200" y="1687555"/>
            <a:ext cx="4716221" cy="2250288"/>
          </a:xfrm>
          <a:prstGeom prst="rect">
            <a:avLst/>
          </a:prstGeom>
        </p:spPr>
      </p:pic>
      <p:pic>
        <p:nvPicPr>
          <p:cNvPr id="6" name="Image 5"/>
          <p:cNvPicPr>
            <a:picLocks noChangeAspect="1"/>
          </p:cNvPicPr>
          <p:nvPr/>
        </p:nvPicPr>
        <p:blipFill rotWithShape="1">
          <a:blip r:embed="rId4"/>
          <a:srcRect l="1253" t="1458" b="2885"/>
          <a:stretch/>
        </p:blipFill>
        <p:spPr>
          <a:xfrm>
            <a:off x="957196" y="4153503"/>
            <a:ext cx="4357914" cy="2418872"/>
          </a:xfrm>
          <a:prstGeom prst="rect">
            <a:avLst/>
          </a:prstGeom>
        </p:spPr>
      </p:pic>
    </p:spTree>
    <p:extLst>
      <p:ext uri="{BB962C8B-B14F-4D97-AF65-F5344CB8AC3E}">
        <p14:creationId xmlns:p14="http://schemas.microsoft.com/office/powerpoint/2010/main" val="314527838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1114</Words>
  <Application>Microsoft Office PowerPoint</Application>
  <PresentationFormat>Grand écran</PresentationFormat>
  <Paragraphs>154</Paragraphs>
  <Slides>21</Slides>
  <Notes>0</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32" baseType="lpstr">
      <vt:lpstr>Arial</vt:lpstr>
      <vt:lpstr>Bahnschrift</vt:lpstr>
      <vt:lpstr>Calibri</vt:lpstr>
      <vt:lpstr>Calibri Light</vt:lpstr>
      <vt:lpstr>Gotham Black</vt:lpstr>
      <vt:lpstr>ITC Officina Sans Book Regular</vt:lpstr>
      <vt:lpstr>Montserrat</vt:lpstr>
      <vt:lpstr>MS Mincho</vt:lpstr>
      <vt:lpstr>Times New Roman</vt:lpstr>
      <vt:lpstr>Thème Office</vt:lpstr>
      <vt:lpstr>Image</vt:lpstr>
      <vt:lpstr>Présentation PowerPoint</vt:lpstr>
      <vt:lpstr> Présentation du projet L’Air et Moi </vt:lpstr>
      <vt:lpstr>Ils soutiennent nos projets…</vt:lpstr>
      <vt:lpstr>Nos principaux projets</vt:lpstr>
      <vt:lpstr>L’Air et Moi Ecoles  Module essentiel </vt:lpstr>
      <vt:lpstr>L’Air et Moi Ecoles Autres modules</vt:lpstr>
      <vt:lpstr>L’Air et Moi Collèges  Module essentiel</vt:lpstr>
      <vt:lpstr>L’Air et Moi Lycées  Modules</vt:lpstr>
      <vt:lpstr>L’Air et Moi Lycées  Projets</vt:lpstr>
      <vt:lpstr>AirLoquence</vt:lpstr>
      <vt:lpstr>AirLoquence</vt:lpstr>
      <vt:lpstr>Les Sentinelles de l’Air  Projet</vt:lpstr>
      <vt:lpstr>Eco’Pop  Ecologie Popul’Air</vt:lpstr>
      <vt:lpstr>Les Virus et Nous  Projet écoles</vt:lpstr>
      <vt:lpstr>Formation des Collectivités  Projet</vt:lpstr>
      <vt:lpstr>Formation de formateurs  Projet</vt:lpstr>
      <vt:lpstr>Guide de travaux pratiques</vt:lpstr>
      <vt:lpstr>Réseau Méditerranée  Projet</vt:lpstr>
      <vt:lpstr>Programme Européen  Projet</vt:lpstr>
      <vt:lpstr>L’Air et Moi à travers les COP</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CHLOE</dc:creator>
  <cp:lastModifiedBy>CHLOE</cp:lastModifiedBy>
  <cp:revision>36</cp:revision>
  <dcterms:created xsi:type="dcterms:W3CDTF">2023-05-24T09:33:15Z</dcterms:created>
  <dcterms:modified xsi:type="dcterms:W3CDTF">2023-05-25T14:04:02Z</dcterms:modified>
</cp:coreProperties>
</file>